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8vNITcaLq2ExHYX4bPUbDHNr/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162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600"/>
            <a:ext cx="4532000" cy="372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65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645" y="574934"/>
            <a:ext cx="4867275" cy="1066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 rotWithShape="1">
          <a:blip r:embed="rId4">
            <a:alphaModFix/>
          </a:blip>
          <a:srcRect t="6851"/>
          <a:stretch/>
        </p:blipFill>
        <p:spPr>
          <a:xfrm>
            <a:off x="0" y="8808720"/>
            <a:ext cx="6869008" cy="109728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 txBox="1"/>
          <p:nvPr/>
        </p:nvSpPr>
        <p:spPr>
          <a:xfrm>
            <a:off x="185495" y="2319986"/>
            <a:ext cx="6487010" cy="9792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Editorial 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es-ES"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725" lvl="8" indent="-269875" algn="just">
              <a:buSzPts val="1100"/>
              <a:buFont typeface="Arial"/>
              <a:buChar char="•"/>
            </a:pPr>
            <a:r>
              <a:rPr lang="it-IT" sz="1100" dirty="0">
                <a:solidFill>
                  <a:schemeClr val="tx1"/>
                </a:solidFill>
              </a:rPr>
              <a:t>La familia veterinaria se capacita. </a:t>
            </a:r>
            <a:r>
              <a:rPr lang="en-US" sz="900" i="1" dirty="0">
                <a:solidFill>
                  <a:schemeClr val="tx1"/>
                </a:solidFill>
              </a:rPr>
              <a:t>The veterinary family is getting trained. </a:t>
            </a:r>
            <a:r>
              <a:rPr lang="en-US" sz="1100" i="1" dirty="0" err="1">
                <a:solidFill>
                  <a:schemeClr val="tx1"/>
                </a:solidFill>
              </a:rPr>
              <a:t>Elstner</a:t>
            </a:r>
            <a:r>
              <a:rPr lang="en-US" sz="1100" i="1" dirty="0">
                <a:solidFill>
                  <a:schemeClr val="tx1"/>
                </a:solidFill>
              </a:rPr>
              <a:t> N</a:t>
            </a:r>
            <a:endParaRPr lang="es-ES" sz="1100" i="1" dirty="0">
              <a:solidFill>
                <a:schemeClr val="tx1"/>
              </a:solidFill>
            </a:endParaRPr>
          </a:p>
          <a:p>
            <a:pPr marL="450850" marR="0" lvl="8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</a:pPr>
            <a:endParaRPr lang="es-ES"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Artículo original</a:t>
            </a:r>
            <a:endParaRPr lang="es-ES"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2438" lvl="8" algn="just">
              <a:buSzPts val="1100"/>
            </a:pPr>
            <a:endParaRPr lang="es-ES"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tx1"/>
                </a:solidFill>
              </a:rPr>
              <a:t>Evaluación de la resistencia antimicrobiana en </a:t>
            </a:r>
            <a:r>
              <a:rPr lang="es-ES" sz="1100" i="1" dirty="0" err="1">
                <a:solidFill>
                  <a:schemeClr val="tx1"/>
                </a:solidFill>
              </a:rPr>
              <a:t>Enterococcus</a:t>
            </a:r>
            <a:r>
              <a:rPr lang="es-ES" sz="1100" dirty="0">
                <a:solidFill>
                  <a:schemeClr val="tx1"/>
                </a:solidFill>
              </a:rPr>
              <a:t> </a:t>
            </a:r>
            <a:r>
              <a:rPr lang="es-ES" sz="1100" dirty="0" err="1">
                <a:solidFill>
                  <a:schemeClr val="tx1"/>
                </a:solidFill>
              </a:rPr>
              <a:t>spp</a:t>
            </a:r>
            <a:r>
              <a:rPr lang="es-ES" sz="1100" i="1" dirty="0">
                <a:solidFill>
                  <a:schemeClr val="tx1"/>
                </a:solidFill>
              </a:rPr>
              <a:t>. </a:t>
            </a:r>
            <a:r>
              <a:rPr lang="en-US" sz="900" i="1" dirty="0">
                <a:solidFill>
                  <a:schemeClr val="tx1"/>
                </a:solidFill>
              </a:rPr>
              <a:t>Evaluation of antimicrobial resistance in Enterococcus spp. isolated from wild birds in recreational areas of Córdoba.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1100" i="1" dirty="0">
                <a:solidFill>
                  <a:schemeClr val="tx1"/>
                </a:solidFill>
              </a:rPr>
              <a:t>Vico J.P.et al.</a:t>
            </a:r>
          </a:p>
          <a:p>
            <a:pPr marL="452438" lvl="8" algn="just">
              <a:buSzPts val="1100"/>
            </a:pPr>
            <a:endParaRPr lang="es-ES" sz="1100" dirty="0">
              <a:solidFill>
                <a:schemeClr val="tx1"/>
              </a:solidFill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tx1"/>
                </a:solidFill>
              </a:rPr>
              <a:t>Evolución del control de mastitis bovina en Argentina en los últimos 20 años.</a:t>
            </a:r>
            <a:r>
              <a:rPr lang="es-ES" sz="11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i="1" dirty="0">
                <a:solidFill>
                  <a:schemeClr val="tx1"/>
                </a:solidFill>
              </a:rPr>
              <a:t>Evolution of bovine mastitis control in Argentina in the last 20 years. </a:t>
            </a:r>
            <a:r>
              <a:rPr lang="es-ES" sz="1100" i="1" dirty="0" err="1">
                <a:solidFill>
                  <a:schemeClr val="tx1"/>
                </a:solidFill>
              </a:rPr>
              <a:t>Calvinho</a:t>
            </a:r>
            <a:r>
              <a:rPr lang="es-ES" sz="1100" i="1" dirty="0">
                <a:solidFill>
                  <a:schemeClr val="tx1"/>
                </a:solidFill>
              </a:rPr>
              <a:t> L.</a:t>
            </a:r>
            <a:r>
              <a:rPr lang="es-ES" sz="11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et al.</a:t>
            </a:r>
          </a:p>
          <a:p>
            <a:pPr marL="452438" lvl="8" algn="just">
              <a:buSzPts val="1100"/>
            </a:pPr>
            <a:endParaRPr lang="es-ES" sz="1100" b="0" i="1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tx1"/>
                </a:solidFill>
              </a:rPr>
              <a:t>Resistencia de </a:t>
            </a:r>
            <a:r>
              <a:rPr lang="es-ES" sz="1100" i="1" dirty="0" err="1">
                <a:solidFill>
                  <a:schemeClr val="tx1"/>
                </a:solidFill>
              </a:rPr>
              <a:t>Escherichia</a:t>
            </a:r>
            <a:r>
              <a:rPr lang="es-ES" sz="1100" i="1" dirty="0">
                <a:solidFill>
                  <a:schemeClr val="tx1"/>
                </a:solidFill>
              </a:rPr>
              <a:t> </a:t>
            </a:r>
            <a:r>
              <a:rPr lang="es-ES" sz="1100" i="1" dirty="0" err="1">
                <a:solidFill>
                  <a:schemeClr val="tx1"/>
                </a:solidFill>
              </a:rPr>
              <a:t>coli</a:t>
            </a:r>
            <a:r>
              <a:rPr lang="es-ES" sz="1100" i="1" dirty="0">
                <a:solidFill>
                  <a:schemeClr val="tx1"/>
                </a:solidFill>
              </a:rPr>
              <a:t> </a:t>
            </a:r>
            <a:r>
              <a:rPr lang="es-ES" sz="1100" dirty="0">
                <a:solidFill>
                  <a:schemeClr val="tx1"/>
                </a:solidFill>
              </a:rPr>
              <a:t>en aves silvestres de plazas infantiles en Córdoba, Argentina</a:t>
            </a:r>
            <a:r>
              <a:rPr lang="es-ES" sz="900" dirty="0">
                <a:solidFill>
                  <a:schemeClr val="tx1"/>
                </a:solidFill>
              </a:rPr>
              <a:t>. </a:t>
            </a:r>
            <a:r>
              <a:rPr lang="en-US" sz="900" i="1" dirty="0">
                <a:solidFill>
                  <a:schemeClr val="tx1"/>
                </a:solidFill>
              </a:rPr>
              <a:t>Antimicrobial resistance of Escherichia coli in wild birds from children's playgrounds in Córdoba, Argentina</a:t>
            </a:r>
            <a:r>
              <a:rPr lang="es-ES" sz="900" i="1" dirty="0">
                <a:solidFill>
                  <a:schemeClr val="tx1"/>
                </a:solidFill>
              </a:rPr>
              <a:t>.</a:t>
            </a:r>
            <a:r>
              <a:rPr lang="es-ES" sz="900" dirty="0">
                <a:solidFill>
                  <a:schemeClr val="tx1"/>
                </a:solidFill>
              </a:rPr>
              <a:t> </a:t>
            </a:r>
            <a:r>
              <a:rPr lang="es-ES" sz="1100" i="1" dirty="0">
                <a:solidFill>
                  <a:schemeClr val="tx1"/>
                </a:solidFill>
              </a:rPr>
              <a:t>Zarazaga M</a:t>
            </a:r>
            <a:r>
              <a:rPr lang="es-ES" sz="1100" dirty="0">
                <a:solidFill>
                  <a:schemeClr val="tx1"/>
                </a:solidFill>
              </a:rPr>
              <a:t>.</a:t>
            </a:r>
            <a:r>
              <a:rPr lang="es-ES" sz="1100" i="1" dirty="0">
                <a:solidFill>
                  <a:schemeClr val="tx1"/>
                </a:solidFill>
              </a:rPr>
              <a:t> et al.</a:t>
            </a:r>
          </a:p>
          <a:p>
            <a:pPr marL="452438" lvl="8" algn="just">
              <a:buSzPts val="1100"/>
            </a:pPr>
            <a:endParaRPr lang="es-ES" sz="1100" i="1" dirty="0">
              <a:solidFill>
                <a:schemeClr val="tx1"/>
              </a:solidFill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tx1"/>
                </a:solidFill>
              </a:rPr>
              <a:t>Vigilancia de la salud de la fauna silvestre como herramienta clave en el enfoque “Una salud”. </a:t>
            </a:r>
            <a:r>
              <a:rPr lang="en-US" sz="900" i="1" dirty="0">
                <a:solidFill>
                  <a:schemeClr val="tx1"/>
                </a:solidFill>
              </a:rPr>
              <a:t>Wildlife health surveillance as a key tool in the “one health” approach. </a:t>
            </a:r>
            <a:r>
              <a:rPr lang="en-US" sz="1100" i="1" dirty="0">
                <a:solidFill>
                  <a:schemeClr val="tx1"/>
                </a:solidFill>
              </a:rPr>
              <a:t>Arnica. </a:t>
            </a:r>
            <a:r>
              <a:rPr lang="es-ES" sz="1100" i="1" dirty="0">
                <a:solidFill>
                  <a:schemeClr val="tx1"/>
                </a:solidFill>
              </a:rPr>
              <a:t>D et al.</a:t>
            </a:r>
          </a:p>
          <a:p>
            <a:pPr marL="452438" lvl="8" algn="just">
              <a:buSzPts val="1100"/>
            </a:pPr>
            <a:endParaRPr lang="es-ES" sz="1100" i="1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tx1"/>
                </a:solidFill>
              </a:rPr>
              <a:t>Enfermedades emergentes y reemergentes: Un recorrido por los brotes más significativos hasta la actualidad</a:t>
            </a:r>
            <a:r>
              <a:rPr lang="es-ES" sz="900" i="1" dirty="0">
                <a:solidFill>
                  <a:schemeClr val="tx1"/>
                </a:solidFill>
              </a:rPr>
              <a:t>. </a:t>
            </a:r>
            <a:r>
              <a:rPr lang="en-US" sz="900" i="1" dirty="0">
                <a:solidFill>
                  <a:schemeClr val="tx1"/>
                </a:solidFill>
              </a:rPr>
              <a:t>Emerging and reemerging diseases: An overview of the most significant outbreaks to date. </a:t>
            </a:r>
            <a:r>
              <a:rPr lang="en-US" sz="1100" i="1" dirty="0">
                <a:solidFill>
                  <a:schemeClr val="tx1"/>
                </a:solidFill>
              </a:rPr>
              <a:t>Orozco M.M</a:t>
            </a:r>
            <a:r>
              <a:rPr lang="es-ES" sz="1100" dirty="0">
                <a:solidFill>
                  <a:schemeClr val="tx1"/>
                </a:solidFill>
              </a:rPr>
              <a:t>. </a:t>
            </a:r>
            <a:r>
              <a:rPr lang="es-ES" sz="1100" i="1" dirty="0">
                <a:solidFill>
                  <a:schemeClr val="tx1"/>
                </a:solidFill>
              </a:rPr>
              <a:t>et al.</a:t>
            </a:r>
          </a:p>
          <a:p>
            <a:pPr marL="452438" lvl="8" algn="just">
              <a:buSzPts val="1100"/>
            </a:pPr>
            <a:endParaRPr lang="es-ES" sz="1100" i="1" dirty="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marL="0" marR="0" lvl="8" indent="0" algn="just" rtl="0">
              <a:lnSpc>
                <a:spcPct val="100000"/>
              </a:lnSpc>
              <a:spcAft>
                <a:spcPts val="0"/>
              </a:spcAft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Casos Clínicos</a:t>
            </a:r>
          </a:p>
          <a:p>
            <a:pPr marL="0" marR="0" lvl="8" indent="0" algn="just" rtl="0">
              <a:lnSpc>
                <a:spcPct val="100000"/>
              </a:lnSpc>
              <a:spcAft>
                <a:spcPts val="0"/>
              </a:spcAft>
              <a:buNone/>
            </a:pPr>
            <a:endParaRPr lang="es-ES"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 err="1">
                <a:solidFill>
                  <a:schemeClr val="tx1"/>
                </a:solidFill>
              </a:rPr>
              <a:t>Hemipelvectomía</a:t>
            </a:r>
            <a:r>
              <a:rPr lang="es-ES" sz="1100" dirty="0">
                <a:solidFill>
                  <a:schemeClr val="tx1"/>
                </a:solidFill>
              </a:rPr>
              <a:t> en caninos como recurso ante situaciones límites</a:t>
            </a:r>
            <a:r>
              <a:rPr lang="es-ES" sz="9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900" i="1" dirty="0">
                <a:solidFill>
                  <a:schemeClr val="tx1"/>
                </a:solidFill>
              </a:rPr>
              <a:t>Hemipelvectomy in canines as a resource in extreme situations.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1100" i="1" dirty="0">
                <a:solidFill>
                  <a:schemeClr val="tx1"/>
                </a:solidFill>
              </a:rPr>
              <a:t>Fredes Y.</a:t>
            </a:r>
            <a:r>
              <a:rPr lang="es-ES" sz="11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et al.</a:t>
            </a:r>
          </a:p>
          <a:p>
            <a:pPr marL="714375" lvl="8" indent="-261937" algn="just">
              <a:buSzPts val="1100"/>
              <a:buFont typeface="Arial"/>
              <a:buChar char="•"/>
            </a:pPr>
            <a:endParaRPr lang="es-ES" sz="1100" dirty="0">
              <a:solidFill>
                <a:schemeClr val="tx1"/>
              </a:solidFill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tx1"/>
                </a:solidFill>
              </a:rPr>
              <a:t>Poliartritis séptica por pseudomona </a:t>
            </a:r>
            <a:r>
              <a:rPr lang="es-ES" sz="1100" dirty="0" err="1">
                <a:solidFill>
                  <a:schemeClr val="tx1"/>
                </a:solidFill>
              </a:rPr>
              <a:t>aeruginosa</a:t>
            </a:r>
            <a:r>
              <a:rPr lang="es-ES" sz="1100" dirty="0">
                <a:solidFill>
                  <a:schemeClr val="tx1"/>
                </a:solidFill>
              </a:rPr>
              <a:t> en potrillo raza polo Argentinos.</a:t>
            </a:r>
            <a:r>
              <a:rPr lang="es-ES" sz="11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Septic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polyarthritis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due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to</a:t>
            </a:r>
            <a:r>
              <a:rPr lang="es-ES" sz="900" i="1" dirty="0">
                <a:solidFill>
                  <a:schemeClr val="tx1"/>
                </a:solidFill>
              </a:rPr>
              <a:t> pseudomonas </a:t>
            </a:r>
            <a:r>
              <a:rPr lang="es-ES" sz="900" i="1" dirty="0" err="1">
                <a:solidFill>
                  <a:schemeClr val="tx1"/>
                </a:solidFill>
              </a:rPr>
              <a:t>aeruginosa</a:t>
            </a:r>
            <a:r>
              <a:rPr lang="es-ES" sz="900" i="1" dirty="0">
                <a:solidFill>
                  <a:schemeClr val="tx1"/>
                </a:solidFill>
              </a:rPr>
              <a:t> in </a:t>
            </a:r>
            <a:r>
              <a:rPr lang="es-ES" sz="900" i="1" dirty="0" err="1">
                <a:solidFill>
                  <a:schemeClr val="tx1"/>
                </a:solidFill>
              </a:rPr>
              <a:t>an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Argentine</a:t>
            </a:r>
            <a:r>
              <a:rPr lang="es-ES" sz="900" i="1" dirty="0">
                <a:solidFill>
                  <a:schemeClr val="tx1"/>
                </a:solidFill>
              </a:rPr>
              <a:t> polo </a:t>
            </a:r>
            <a:r>
              <a:rPr lang="es-ES" sz="900" i="1" dirty="0" err="1">
                <a:solidFill>
                  <a:schemeClr val="tx1"/>
                </a:solidFill>
              </a:rPr>
              <a:t>foal</a:t>
            </a:r>
            <a:r>
              <a:rPr lang="es-ES" sz="900" i="1" dirty="0">
                <a:solidFill>
                  <a:schemeClr val="tx1"/>
                </a:solidFill>
              </a:rPr>
              <a:t>.</a:t>
            </a:r>
            <a:r>
              <a:rPr lang="es-ES" sz="1100" i="1" dirty="0">
                <a:solidFill>
                  <a:schemeClr val="tx1"/>
                </a:solidFill>
              </a:rPr>
              <a:t> </a:t>
            </a:r>
            <a:r>
              <a:rPr lang="es-ES" sz="1100" i="1" dirty="0" err="1">
                <a:solidFill>
                  <a:schemeClr val="tx1"/>
                </a:solidFill>
              </a:rPr>
              <a:t>Carbonetti</a:t>
            </a:r>
            <a:r>
              <a:rPr lang="es-ES" sz="1100" i="1" dirty="0">
                <a:solidFill>
                  <a:schemeClr val="tx1"/>
                </a:solidFill>
              </a:rPr>
              <a:t> L. et al.</a:t>
            </a:r>
          </a:p>
          <a:p>
            <a:pPr marL="452438" lvl="8" algn="just">
              <a:buSzPts val="1100"/>
            </a:pPr>
            <a:endParaRPr lang="es-ES" sz="1100" i="1" dirty="0">
              <a:solidFill>
                <a:schemeClr val="tx1"/>
              </a:solidFill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tx1"/>
                </a:solidFill>
              </a:rPr>
              <a:t>Ramificación del nervio palmar medial en un equino. reporte de caso</a:t>
            </a:r>
            <a:r>
              <a:rPr lang="es-ES" sz="1100" i="1" dirty="0">
                <a:solidFill>
                  <a:schemeClr val="tx1"/>
                </a:solidFill>
              </a:rPr>
              <a:t>. </a:t>
            </a:r>
            <a:r>
              <a:rPr lang="en-US" sz="900" i="1" dirty="0">
                <a:solidFill>
                  <a:schemeClr val="tx1"/>
                </a:solidFill>
              </a:rPr>
              <a:t>Branching of the medial palmar nerve in an equine. case report .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1100" i="1" dirty="0">
                <a:solidFill>
                  <a:schemeClr val="tx1"/>
                </a:solidFill>
              </a:rPr>
              <a:t>Efrén Navarro S. et al.</a:t>
            </a:r>
          </a:p>
          <a:p>
            <a:pPr marL="452438" lvl="8" algn="just">
              <a:buSzPts val="1100"/>
            </a:pPr>
            <a:endParaRPr lang="es-ES" sz="1100" i="1" dirty="0">
              <a:solidFill>
                <a:schemeClr val="tx1"/>
              </a:solidFill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tx1"/>
                </a:solidFill>
              </a:rPr>
              <a:t>Pénfigo foliáceo felino: reporte de un caso</a:t>
            </a:r>
            <a:r>
              <a:rPr lang="es-ES" sz="1100" i="1" dirty="0">
                <a:solidFill>
                  <a:schemeClr val="tx1"/>
                </a:solidFill>
              </a:rPr>
              <a:t>. </a:t>
            </a:r>
            <a:r>
              <a:rPr lang="en-US" sz="900" i="1" dirty="0">
                <a:solidFill>
                  <a:schemeClr val="tx1"/>
                </a:solidFill>
              </a:rPr>
              <a:t>Pemphigus foliaceus in a feline: Case report</a:t>
            </a:r>
            <a:r>
              <a:rPr lang="es-ES" sz="900" i="1" dirty="0">
                <a:solidFill>
                  <a:schemeClr val="tx1"/>
                </a:solidFill>
              </a:rPr>
              <a:t>. </a:t>
            </a:r>
            <a:r>
              <a:rPr lang="es-ES" sz="1100" i="1" dirty="0">
                <a:solidFill>
                  <a:schemeClr val="tx1"/>
                </a:solidFill>
              </a:rPr>
              <a:t>González D. A.et al.</a:t>
            </a:r>
          </a:p>
          <a:p>
            <a:pPr marL="452438" lvl="8" algn="just">
              <a:buSzPts val="1100"/>
            </a:pPr>
            <a:endParaRPr lang="es-ES" sz="1100" i="1" dirty="0">
              <a:solidFill>
                <a:schemeClr val="dk1"/>
              </a:solidFill>
            </a:endParaRPr>
          </a:p>
          <a:p>
            <a:pPr marL="452438" lvl="8" algn="just">
              <a:buSzPts val="1100"/>
            </a:pPr>
            <a:endParaRPr lang="es-ES" sz="1100" i="1" dirty="0">
              <a:solidFill>
                <a:schemeClr val="dk1"/>
              </a:solidFill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endParaRPr lang="es-ES" sz="1100" i="1" dirty="0">
              <a:solidFill>
                <a:schemeClr val="dk1"/>
              </a:solidFill>
            </a:endParaRPr>
          </a:p>
          <a:p>
            <a:pPr marL="452438" lvl="8" algn="just">
              <a:buSzPts val="1100"/>
            </a:pPr>
            <a:endParaRPr lang="es-ES"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2438" lvl="8" algn="just">
              <a:spcBef>
                <a:spcPts val="400"/>
              </a:spcBef>
              <a:buSzPts val="1100"/>
            </a:pPr>
            <a:r>
              <a:rPr lang="es-ES" sz="1100" b="1" i="0" u="none" strike="noStrike" cap="none" dirty="0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       </a:t>
            </a:r>
            <a:endParaRPr lang="es-ES" sz="1100" b="0" i="0" u="none" strike="noStrike" cap="none" dirty="0">
              <a:solidFill>
                <a:schemeClr val="dk1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0850" lvl="6" algn="just">
              <a:buSzPts val="1100"/>
            </a:pPr>
            <a:endParaRPr lang="es-ES" sz="1100" i="1" dirty="0">
              <a:solidFill>
                <a:schemeClr val="dk1"/>
              </a:solidFill>
            </a:endParaRPr>
          </a:p>
          <a:p>
            <a:pPr marL="452437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1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4135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5093315" y="9161076"/>
            <a:ext cx="1276496" cy="276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ISSN 2545-8302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0" y="9010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838700" y="228600"/>
            <a:ext cx="162813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 flipH="1">
            <a:off x="5044439" y="0"/>
            <a:ext cx="176593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1800"/>
            </a:pPr>
            <a:r>
              <a:rPr lang="es-AR" dirty="0">
                <a:solidFill>
                  <a:schemeClr val="tx1"/>
                </a:solidFill>
              </a:rPr>
              <a:t>ISSN 2545-8302</a:t>
            </a:r>
            <a:r>
              <a:rPr lang="es-ES" sz="18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800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2545-8302</a:t>
            </a:r>
            <a:endParaRPr sz="1400" b="0" i="0" u="none" strike="noStrike" cap="none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3429001" y="1734484"/>
            <a:ext cx="3142488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s-AR" sz="1200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s-ES" sz="12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s-ES" sz="1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Año 2024 Vol. 9 Suplemento 2 Diciembre</a:t>
            </a:r>
          </a:p>
          <a:p>
            <a:r>
              <a:rPr lang="es-ES" sz="1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  Córdoba, Argentina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1" i="0" u="none" strike="noStrike" cap="none" dirty="0">
                <a:solidFill>
                  <a:schemeClr val="bg1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 </a:t>
            </a:r>
            <a:endParaRPr sz="1200" dirty="0">
              <a:solidFill>
                <a:schemeClr val="bg1"/>
              </a:solidFill>
              <a:highlight>
                <a:srgbClr val="0000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                     Córdoba, Argentina  </a:t>
            </a:r>
            <a:endParaRPr sz="1200" b="0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91;p1">
            <a:extLst>
              <a:ext uri="{FF2B5EF4-FFF2-40B4-BE49-F238E27FC236}">
                <a16:creationId xmlns:a16="http://schemas.microsoft.com/office/drawing/2014/main" id="{536CDE56-6A16-4BDB-ACF4-139F7620CA2F}"/>
              </a:ext>
            </a:extLst>
          </p:cNvPr>
          <p:cNvSpPr txBox="1"/>
          <p:nvPr/>
        </p:nvSpPr>
        <p:spPr>
          <a:xfrm>
            <a:off x="293854" y="482030"/>
            <a:ext cx="475058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 dirty="0">
              <a:solidFill>
                <a:schemeClr val="tx1"/>
              </a:solidFill>
              <a:highlight>
                <a:srgbClr val="0000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54D431E-E3C9-4816-8615-FE277B6E02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60004"/>
            <a:ext cx="1583741" cy="577984"/>
          </a:xfrm>
          <a:prstGeom prst="rect">
            <a:avLst/>
          </a:prstGeom>
          <a:solidFill>
            <a:schemeClr val="bg1"/>
          </a:solidFill>
          <a:scene3d>
            <a:camera prst="orthographicFront">
              <a:rot lat="0" lon="21299974" rev="2400000"/>
            </a:camera>
            <a:lightRig rig="threePt" dir="t"/>
          </a:scene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</TotalTime>
  <Words>342</Words>
  <Application>Microsoft Office PowerPoint</Application>
  <PresentationFormat>A4 (210 x 297 mm)</PresentationFormat>
  <Paragraphs>46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Marta Guidotti</cp:lastModifiedBy>
  <cp:revision>58</cp:revision>
  <dcterms:created xsi:type="dcterms:W3CDTF">2017-12-14T23:14:33Z</dcterms:created>
  <dcterms:modified xsi:type="dcterms:W3CDTF">2024-11-27T12:51:23Z</dcterms:modified>
</cp:coreProperties>
</file>