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8vNITcaLq2ExHYX4bPUbDHNr/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556" y="-117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CC6556C-FA07-4CAB-A6B4-F35D8C586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6312"/>
            <a:ext cx="6858000" cy="2376298"/>
          </a:xfrm>
          <a:prstGeom prst="rect">
            <a:avLst/>
          </a:prstGeom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9645" y="574934"/>
            <a:ext cx="4867275" cy="1066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5">
            <a:alphaModFix/>
          </a:blip>
          <a:srcRect t="6851"/>
          <a:stretch/>
        </p:blipFill>
        <p:spPr>
          <a:xfrm>
            <a:off x="0" y="8808720"/>
            <a:ext cx="6869008" cy="109728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495425" y="9677400"/>
            <a:ext cx="536257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>
              <a:buSzPts val="1000"/>
            </a:pPr>
            <a:r>
              <a:rPr lang="es-ES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es-ES" sz="1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Imagen</a:t>
            </a:r>
            <a:r>
              <a:rPr lang="es-ES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:Antiguo</a:t>
            </a:r>
            <a:r>
              <a:rPr lang="es-E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mapa de la Provincia de Córdoba, Bodega Terra Cambiare, Colonia Caroya.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85495" y="2319986"/>
            <a:ext cx="6487010" cy="925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Editorial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725" lvl="8" indent="-269875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La bioética en las investigaciones sin fines registrables</a:t>
            </a:r>
            <a:r>
              <a:rPr lang="es-ES" sz="900" i="1" dirty="0">
                <a:solidFill>
                  <a:schemeClr val="tx1"/>
                </a:solidFill>
              </a:rPr>
              <a:t>. </a:t>
            </a:r>
            <a:r>
              <a:rPr lang="es-ES" sz="900" i="1" dirty="0" err="1">
                <a:solidFill>
                  <a:schemeClr val="tx1"/>
                </a:solidFill>
              </a:rPr>
              <a:t>Bioethics</a:t>
            </a:r>
            <a:r>
              <a:rPr lang="es-ES" sz="900" i="1" dirty="0">
                <a:solidFill>
                  <a:schemeClr val="tx1"/>
                </a:solidFill>
              </a:rPr>
              <a:t> in </a:t>
            </a:r>
            <a:r>
              <a:rPr lang="es-ES" sz="900" i="1" dirty="0" err="1">
                <a:solidFill>
                  <a:schemeClr val="tx1"/>
                </a:solidFill>
              </a:rPr>
              <a:t>research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without</a:t>
            </a:r>
            <a:r>
              <a:rPr lang="es-ES" sz="900" i="1" dirty="0">
                <a:solidFill>
                  <a:schemeClr val="tx1"/>
                </a:solidFill>
              </a:rPr>
              <a:t> registrable </a:t>
            </a:r>
            <a:r>
              <a:rPr lang="es-ES" sz="900" i="1" dirty="0" err="1">
                <a:solidFill>
                  <a:schemeClr val="tx1"/>
                </a:solidFill>
              </a:rPr>
              <a:t>purposes</a:t>
            </a:r>
            <a:r>
              <a:rPr lang="es-ES" sz="900" i="1" dirty="0">
                <a:solidFill>
                  <a:schemeClr val="tx1"/>
                </a:solidFill>
              </a:rPr>
              <a:t>. </a:t>
            </a:r>
            <a:r>
              <a:rPr lang="es-ES" sz="1100" i="1" dirty="0">
                <a:solidFill>
                  <a:schemeClr val="tx1"/>
                </a:solidFill>
              </a:rPr>
              <a:t>Crim N.</a:t>
            </a:r>
            <a:endParaRPr lang="es-ES" sz="1100" b="0" i="1" u="none" strike="noStrike" cap="none" dirty="0">
              <a:solidFill>
                <a:schemeClr val="tx1"/>
              </a:solidFill>
              <a:sym typeface="Arial"/>
            </a:endParaRPr>
          </a:p>
          <a:p>
            <a:pPr marL="450850" marR="0" lvl="8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lang="es-ES"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Artículo original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es-ES"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Conocimiento y actitudes frente a fotoprotección solar en adolescentes de 2º y 3º año del ciclo básico unificado de colegios secundarios. </a:t>
            </a:r>
            <a:r>
              <a:rPr lang="es-ES" sz="900" i="1" dirty="0" err="1">
                <a:solidFill>
                  <a:schemeClr val="dk1"/>
                </a:solidFill>
              </a:rPr>
              <a:t>Knowledge</a:t>
            </a:r>
            <a:r>
              <a:rPr lang="es-ES" sz="900" i="1" dirty="0">
                <a:solidFill>
                  <a:schemeClr val="dk1"/>
                </a:solidFill>
              </a:rPr>
              <a:t> and </a:t>
            </a:r>
            <a:r>
              <a:rPr lang="es-ES" sz="900" i="1" dirty="0" err="1">
                <a:solidFill>
                  <a:schemeClr val="dk1"/>
                </a:solidFill>
              </a:rPr>
              <a:t>attitudes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towards</a:t>
            </a:r>
            <a:r>
              <a:rPr lang="es-ES" sz="900" i="1" dirty="0">
                <a:solidFill>
                  <a:schemeClr val="dk1"/>
                </a:solidFill>
              </a:rPr>
              <a:t> solar </a:t>
            </a:r>
            <a:r>
              <a:rPr lang="es-ES" sz="900" i="1" dirty="0" err="1">
                <a:solidFill>
                  <a:schemeClr val="dk1"/>
                </a:solidFill>
              </a:rPr>
              <a:t>photoprotection</a:t>
            </a:r>
            <a:r>
              <a:rPr lang="es-ES" sz="900" i="1" dirty="0">
                <a:solidFill>
                  <a:schemeClr val="dk1"/>
                </a:solidFill>
              </a:rPr>
              <a:t> in </a:t>
            </a:r>
            <a:r>
              <a:rPr lang="es-ES" sz="900" i="1" dirty="0" err="1">
                <a:solidFill>
                  <a:schemeClr val="dk1"/>
                </a:solidFill>
              </a:rPr>
              <a:t>adolescents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2nd and 3rd </a:t>
            </a:r>
            <a:r>
              <a:rPr lang="es-ES" sz="900" i="1" dirty="0" err="1">
                <a:solidFill>
                  <a:schemeClr val="dk1"/>
                </a:solidFill>
              </a:rPr>
              <a:t>year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the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unified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basic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cycle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secondary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schools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 err="1">
                <a:solidFill>
                  <a:schemeClr val="dk1"/>
                </a:solidFill>
              </a:rPr>
              <a:t>Brusa.J.R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et al.</a:t>
            </a:r>
          </a:p>
          <a:p>
            <a:pPr marL="452438" lvl="8" algn="just">
              <a:buSzPts val="1100"/>
            </a:pP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Reconociendo el accidente cerebrovascular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900" i="1" dirty="0" err="1">
                <a:solidFill>
                  <a:schemeClr val="dk1"/>
                </a:solidFill>
              </a:rPr>
              <a:t>Recognizing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the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stroke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 err="1">
                <a:solidFill>
                  <a:schemeClr val="dk1"/>
                </a:solidFill>
              </a:rPr>
              <a:t>Canovas</a:t>
            </a:r>
            <a:r>
              <a:rPr lang="es-ES" sz="1100" i="1" dirty="0">
                <a:solidFill>
                  <a:schemeClr val="dk1"/>
                </a:solidFill>
              </a:rPr>
              <a:t> </a:t>
            </a:r>
            <a:r>
              <a:rPr lang="es-ES" sz="1100" i="1" dirty="0" err="1">
                <a:solidFill>
                  <a:schemeClr val="dk1"/>
                </a:solidFill>
              </a:rPr>
              <a:t>Miretti</a:t>
            </a:r>
            <a:r>
              <a:rPr lang="es-ES" sz="1100" i="1" dirty="0">
                <a:solidFill>
                  <a:schemeClr val="dk1"/>
                </a:solidFill>
              </a:rPr>
              <a:t> M.F.et al.</a:t>
            </a:r>
            <a:endParaRPr lang="es-ES" sz="1100" dirty="0"/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Evaluación de la satisfacción de los estudiantes de medicina con las actividades de simulación.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Evaluation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medical </a:t>
            </a:r>
            <a:r>
              <a:rPr lang="es-ES" sz="900" i="1" dirty="0" err="1">
                <a:solidFill>
                  <a:schemeClr val="dk1"/>
                </a:solidFill>
              </a:rPr>
              <a:t>students</a:t>
            </a:r>
            <a:r>
              <a:rPr lang="es-ES" sz="900" i="1" dirty="0">
                <a:solidFill>
                  <a:schemeClr val="dk1"/>
                </a:solidFill>
              </a:rPr>
              <a:t>' </a:t>
            </a:r>
            <a:r>
              <a:rPr lang="es-ES" sz="900" i="1" dirty="0" err="1">
                <a:solidFill>
                  <a:schemeClr val="dk1"/>
                </a:solidFill>
              </a:rPr>
              <a:t>satisfaction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with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simulation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activities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 err="1">
                <a:solidFill>
                  <a:schemeClr val="dk1"/>
                </a:solidFill>
              </a:rPr>
              <a:t>Freille</a:t>
            </a:r>
            <a:r>
              <a:rPr lang="es-ES" sz="1100" i="1" dirty="0">
                <a:solidFill>
                  <a:schemeClr val="dk1"/>
                </a:solidFill>
              </a:rPr>
              <a:t> D.G.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al.</a:t>
            </a:r>
          </a:p>
          <a:p>
            <a:pPr marL="452438" lvl="8" algn="just">
              <a:buSzPts val="1100"/>
            </a:pPr>
            <a:endParaRPr lang="es-ES"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Prevalencia de HTA y frecuencia de pacientes controlados en una muestra hospitalaria. </a:t>
            </a:r>
            <a:r>
              <a:rPr lang="es-ES" sz="900" i="1" dirty="0" err="1">
                <a:solidFill>
                  <a:schemeClr val="dk1"/>
                </a:solidFill>
              </a:rPr>
              <a:t>Prevalence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Hypertension</a:t>
            </a:r>
            <a:r>
              <a:rPr lang="es-ES" sz="900" i="1" dirty="0">
                <a:solidFill>
                  <a:schemeClr val="dk1"/>
                </a:solidFill>
              </a:rPr>
              <a:t> and </a:t>
            </a:r>
            <a:r>
              <a:rPr lang="es-ES" sz="900" i="1" dirty="0" err="1">
                <a:solidFill>
                  <a:schemeClr val="dk1"/>
                </a:solidFill>
              </a:rPr>
              <a:t>Frequency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Controlled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Patients</a:t>
            </a:r>
            <a:r>
              <a:rPr lang="es-ES" sz="900" i="1" dirty="0">
                <a:solidFill>
                  <a:schemeClr val="dk1"/>
                </a:solidFill>
              </a:rPr>
              <a:t> in a Hospital </a:t>
            </a:r>
            <a:r>
              <a:rPr lang="es-ES" sz="900" i="1" dirty="0" err="1">
                <a:solidFill>
                  <a:schemeClr val="dk1"/>
                </a:solidFill>
              </a:rPr>
              <a:t>Sample</a:t>
            </a:r>
            <a:r>
              <a:rPr lang="es-ES" sz="900" dirty="0">
                <a:solidFill>
                  <a:schemeClr val="dk1"/>
                </a:solidFill>
              </a:rPr>
              <a:t>. </a:t>
            </a:r>
            <a:r>
              <a:rPr lang="es-ES" sz="1100" dirty="0" err="1">
                <a:solidFill>
                  <a:schemeClr val="dk1"/>
                </a:solidFill>
              </a:rPr>
              <a:t>Nigro</a:t>
            </a:r>
            <a:r>
              <a:rPr lang="es-ES" sz="1100" dirty="0">
                <a:solidFill>
                  <a:schemeClr val="dk1"/>
                </a:solidFill>
              </a:rPr>
              <a:t> B.</a:t>
            </a:r>
            <a:r>
              <a:rPr lang="es-ES" sz="1100" i="1" dirty="0">
                <a:solidFill>
                  <a:schemeClr val="dk1"/>
                </a:solidFill>
              </a:rPr>
              <a:t>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Prevalencia de hemorragia post amigdalectomía en niños y adultos. </a:t>
            </a:r>
            <a:r>
              <a:rPr lang="es-ES" sz="900" i="1" dirty="0" err="1">
                <a:solidFill>
                  <a:schemeClr val="dk1"/>
                </a:solidFill>
              </a:rPr>
              <a:t>Prevalence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of</a:t>
            </a:r>
            <a:r>
              <a:rPr lang="es-ES" sz="900" i="1" dirty="0">
                <a:solidFill>
                  <a:schemeClr val="dk1"/>
                </a:solidFill>
              </a:rPr>
              <a:t> post </a:t>
            </a:r>
            <a:r>
              <a:rPr lang="es-ES" sz="900" i="1" dirty="0" err="1">
                <a:solidFill>
                  <a:schemeClr val="dk1"/>
                </a:solidFill>
              </a:rPr>
              <a:t>tonsillectomy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hemorrhage</a:t>
            </a:r>
            <a:r>
              <a:rPr lang="es-ES" sz="900" i="1" dirty="0">
                <a:solidFill>
                  <a:schemeClr val="dk1"/>
                </a:solidFill>
              </a:rPr>
              <a:t> in </a:t>
            </a:r>
            <a:r>
              <a:rPr lang="es-ES" sz="900" i="1" dirty="0" err="1">
                <a:solidFill>
                  <a:schemeClr val="dk1"/>
                </a:solidFill>
              </a:rPr>
              <a:t>children</a:t>
            </a:r>
            <a:r>
              <a:rPr lang="es-ES" sz="900" i="1" dirty="0">
                <a:solidFill>
                  <a:schemeClr val="dk1"/>
                </a:solidFill>
              </a:rPr>
              <a:t> and </a:t>
            </a:r>
            <a:r>
              <a:rPr lang="es-ES" sz="900" i="1" dirty="0" err="1">
                <a:solidFill>
                  <a:schemeClr val="dk1"/>
                </a:solidFill>
              </a:rPr>
              <a:t>adults</a:t>
            </a:r>
            <a:r>
              <a:rPr lang="es-ES" sz="900" dirty="0">
                <a:solidFill>
                  <a:schemeClr val="dk1"/>
                </a:solidFill>
              </a:rPr>
              <a:t>. </a:t>
            </a:r>
            <a:r>
              <a:rPr lang="es-ES" sz="1100" i="1" dirty="0">
                <a:solidFill>
                  <a:schemeClr val="dk1"/>
                </a:solidFill>
              </a:rPr>
              <a:t>Carranza M.S.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Niveles sanguíneos de vitamina d en pacientes hipertensos con presión arterial elevada, e hipertensos con </a:t>
            </a:r>
            <a:r>
              <a:rPr lang="es-ES" sz="1100" dirty="0" err="1">
                <a:solidFill>
                  <a:schemeClr val="tx1"/>
                </a:solidFill>
              </a:rPr>
              <a:t>normotensiòn</a:t>
            </a:r>
            <a:r>
              <a:rPr lang="es-ES" sz="1100" dirty="0">
                <a:solidFill>
                  <a:schemeClr val="tx1"/>
                </a:solidFill>
              </a:rPr>
              <a:t> en un control ambulatorio</a:t>
            </a:r>
            <a:r>
              <a:rPr lang="es-ES" sz="900" i="1" dirty="0">
                <a:solidFill>
                  <a:schemeClr val="tx1"/>
                </a:solidFill>
              </a:rPr>
              <a:t>. </a:t>
            </a:r>
            <a:r>
              <a:rPr lang="es-ES" sz="900" i="1" dirty="0" err="1">
                <a:solidFill>
                  <a:schemeClr val="tx1"/>
                </a:solidFill>
              </a:rPr>
              <a:t>Blood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levels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of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vitamin</a:t>
            </a:r>
            <a:r>
              <a:rPr lang="es-ES" sz="900" i="1" dirty="0">
                <a:solidFill>
                  <a:schemeClr val="tx1"/>
                </a:solidFill>
              </a:rPr>
              <a:t> d in </a:t>
            </a:r>
            <a:r>
              <a:rPr lang="es-ES" sz="900" i="1" dirty="0" err="1">
                <a:solidFill>
                  <a:schemeClr val="tx1"/>
                </a:solidFill>
              </a:rPr>
              <a:t>hypertensive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patients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with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high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blood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pressure</a:t>
            </a:r>
            <a:r>
              <a:rPr lang="es-ES" sz="900" i="1" dirty="0">
                <a:solidFill>
                  <a:schemeClr val="tx1"/>
                </a:solidFill>
              </a:rPr>
              <a:t>, and </a:t>
            </a:r>
            <a:r>
              <a:rPr lang="es-ES" sz="900" i="1" dirty="0" err="1">
                <a:solidFill>
                  <a:schemeClr val="tx1"/>
                </a:solidFill>
              </a:rPr>
              <a:t>hypertensives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with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normotension</a:t>
            </a:r>
            <a:r>
              <a:rPr lang="es-ES" sz="900" i="1" dirty="0">
                <a:solidFill>
                  <a:schemeClr val="tx1"/>
                </a:solidFill>
              </a:rPr>
              <a:t> in </a:t>
            </a:r>
            <a:r>
              <a:rPr lang="es-ES" sz="900" i="1" dirty="0" err="1">
                <a:solidFill>
                  <a:schemeClr val="tx1"/>
                </a:solidFill>
              </a:rPr>
              <a:t>an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ambulatory</a:t>
            </a:r>
            <a:r>
              <a:rPr lang="es-ES" sz="900" i="1" dirty="0">
                <a:solidFill>
                  <a:schemeClr val="tx1"/>
                </a:solidFill>
              </a:rPr>
              <a:t> control</a:t>
            </a:r>
            <a:r>
              <a:rPr lang="es-ES" sz="900" dirty="0">
                <a:solidFill>
                  <a:schemeClr val="tx1"/>
                </a:solidFill>
              </a:rPr>
              <a:t>.</a:t>
            </a:r>
            <a:r>
              <a:rPr lang="es-ES" sz="1100" dirty="0">
                <a:solidFill>
                  <a:schemeClr val="tx1"/>
                </a:solidFill>
              </a:rPr>
              <a:t> Cocciarini D. </a:t>
            </a:r>
            <a:r>
              <a:rPr lang="es-ES" sz="1100" i="1" dirty="0">
                <a:solidFill>
                  <a:schemeClr val="tx1"/>
                </a:solidFill>
              </a:rPr>
              <a:t>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tx1"/>
              </a:solidFill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tx1"/>
                </a:solidFill>
              </a:rPr>
              <a:t>Evaluación de la adaptación de conos de gutapercha en conducto simulado instrumentado con </a:t>
            </a:r>
            <a:r>
              <a:rPr lang="es-ES" sz="1100" dirty="0" err="1">
                <a:solidFill>
                  <a:schemeClr val="tx1"/>
                </a:solidFill>
              </a:rPr>
              <a:t>WaveOne</a:t>
            </a:r>
            <a:r>
              <a:rPr lang="es-ES" sz="1100" dirty="0">
                <a:solidFill>
                  <a:schemeClr val="tx1"/>
                </a:solidFill>
              </a:rPr>
              <a:t> Gold</a:t>
            </a:r>
            <a:r>
              <a:rPr lang="es-ES" sz="1100" i="1" dirty="0">
                <a:solidFill>
                  <a:schemeClr val="tx1"/>
                </a:solidFill>
              </a:rPr>
              <a:t>. </a:t>
            </a:r>
            <a:r>
              <a:rPr lang="es-ES" sz="900" i="1" dirty="0" err="1">
                <a:solidFill>
                  <a:schemeClr val="tx1"/>
                </a:solidFill>
              </a:rPr>
              <a:t>Adaptation’s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evaluation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of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gutta</a:t>
            </a:r>
            <a:r>
              <a:rPr lang="es-ES" sz="900" i="1" dirty="0">
                <a:solidFill>
                  <a:schemeClr val="tx1"/>
                </a:solidFill>
              </a:rPr>
              <a:t>-percha </a:t>
            </a:r>
            <a:r>
              <a:rPr lang="es-ES" sz="900" i="1" dirty="0" err="1">
                <a:solidFill>
                  <a:schemeClr val="tx1"/>
                </a:solidFill>
              </a:rPr>
              <a:t>cones</a:t>
            </a:r>
            <a:r>
              <a:rPr lang="es-ES" sz="900" i="1" dirty="0">
                <a:solidFill>
                  <a:schemeClr val="tx1"/>
                </a:solidFill>
              </a:rPr>
              <a:t> in </a:t>
            </a:r>
            <a:r>
              <a:rPr lang="es-ES" sz="900" i="1" dirty="0" err="1">
                <a:solidFill>
                  <a:schemeClr val="tx1"/>
                </a:solidFill>
              </a:rPr>
              <a:t>simulated</a:t>
            </a:r>
            <a:r>
              <a:rPr lang="es-ES" sz="900" i="1" dirty="0">
                <a:solidFill>
                  <a:schemeClr val="tx1"/>
                </a:solidFill>
              </a:rPr>
              <a:t> canal </a:t>
            </a:r>
            <a:r>
              <a:rPr lang="es-ES" sz="900" i="1" dirty="0" err="1">
                <a:solidFill>
                  <a:schemeClr val="tx1"/>
                </a:solidFill>
              </a:rPr>
              <a:t>instrumented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with</a:t>
            </a:r>
            <a:r>
              <a:rPr lang="es-ES" sz="900" i="1" dirty="0">
                <a:solidFill>
                  <a:schemeClr val="tx1"/>
                </a:solidFill>
              </a:rPr>
              <a:t> </a:t>
            </a:r>
            <a:r>
              <a:rPr lang="es-ES" sz="900" i="1" dirty="0" err="1">
                <a:solidFill>
                  <a:schemeClr val="tx1"/>
                </a:solidFill>
              </a:rPr>
              <a:t>WaveOne</a:t>
            </a:r>
            <a:r>
              <a:rPr lang="es-ES" sz="900" i="1" dirty="0">
                <a:solidFill>
                  <a:schemeClr val="tx1"/>
                </a:solidFill>
              </a:rPr>
              <a:t> Gold. </a:t>
            </a:r>
            <a:r>
              <a:rPr lang="es-ES" sz="1100" i="1" dirty="0">
                <a:solidFill>
                  <a:schemeClr val="tx1"/>
                </a:solidFill>
              </a:rPr>
              <a:t>Martin G. et al.</a:t>
            </a:r>
          </a:p>
          <a:p>
            <a:pPr marL="452438" lvl="8" algn="just">
              <a:buSzPts val="1100"/>
            </a:pPr>
            <a:endParaRPr lang="es-ES" sz="1100" i="1" dirty="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marR="0" lvl="8" indent="0" algn="just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Casos Clínicos</a:t>
            </a:r>
          </a:p>
          <a:p>
            <a:pPr marL="0" marR="0" lvl="8" indent="0" algn="just" rtl="0">
              <a:lnSpc>
                <a:spcPct val="100000"/>
              </a:lnSpc>
              <a:spcAft>
                <a:spcPts val="0"/>
              </a:spcAft>
              <a:buNone/>
            </a:pPr>
            <a:endParaRPr lang="es-ES"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14375" lvl="8" indent="-261937" algn="just">
              <a:buSzPts val="1100"/>
              <a:buFont typeface="Arial"/>
              <a:buChar char="•"/>
            </a:pPr>
            <a:r>
              <a:rPr lang="es-ES" sz="1100" dirty="0">
                <a:solidFill>
                  <a:schemeClr val="dk1"/>
                </a:solidFill>
              </a:rPr>
              <a:t>Síndrome de Jacobsen: Abordaje y tratamiento integrativo interdisciplinario y longitudinal. Reporte de un caso</a:t>
            </a:r>
            <a:r>
              <a:rPr lang="es-ES" sz="9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900" i="1" dirty="0">
                <a:solidFill>
                  <a:schemeClr val="dk1"/>
                </a:solidFill>
              </a:rPr>
              <a:t>Jacobsen </a:t>
            </a:r>
            <a:r>
              <a:rPr lang="es-ES" sz="900" i="1" dirty="0" err="1">
                <a:solidFill>
                  <a:schemeClr val="dk1"/>
                </a:solidFill>
              </a:rPr>
              <a:t>syndrome</a:t>
            </a:r>
            <a:r>
              <a:rPr lang="es-ES" sz="900" i="1" dirty="0">
                <a:solidFill>
                  <a:schemeClr val="dk1"/>
                </a:solidFill>
              </a:rPr>
              <a:t>: </a:t>
            </a:r>
            <a:r>
              <a:rPr lang="es-ES" sz="900" i="1" dirty="0" err="1">
                <a:solidFill>
                  <a:schemeClr val="dk1"/>
                </a:solidFill>
              </a:rPr>
              <a:t>Interdisciplinary</a:t>
            </a:r>
            <a:r>
              <a:rPr lang="es-ES" sz="900" i="1" dirty="0">
                <a:solidFill>
                  <a:schemeClr val="dk1"/>
                </a:solidFill>
              </a:rPr>
              <a:t> and longitudinal </a:t>
            </a:r>
            <a:r>
              <a:rPr lang="es-ES" sz="900" i="1" dirty="0" err="1">
                <a:solidFill>
                  <a:schemeClr val="dk1"/>
                </a:solidFill>
              </a:rPr>
              <a:t>integrative</a:t>
            </a:r>
            <a:r>
              <a:rPr lang="es-ES" sz="900" i="1" dirty="0">
                <a:solidFill>
                  <a:schemeClr val="dk1"/>
                </a:solidFill>
              </a:rPr>
              <a:t> </a:t>
            </a:r>
            <a:r>
              <a:rPr lang="es-ES" sz="900" i="1" dirty="0" err="1">
                <a:solidFill>
                  <a:schemeClr val="dk1"/>
                </a:solidFill>
              </a:rPr>
              <a:t>approach</a:t>
            </a:r>
            <a:r>
              <a:rPr lang="es-ES" sz="900" i="1" dirty="0">
                <a:solidFill>
                  <a:schemeClr val="dk1"/>
                </a:solidFill>
              </a:rPr>
              <a:t> and </a:t>
            </a:r>
            <a:r>
              <a:rPr lang="es-ES" sz="900" i="1" dirty="0" err="1">
                <a:solidFill>
                  <a:schemeClr val="dk1"/>
                </a:solidFill>
              </a:rPr>
              <a:t>treatment</a:t>
            </a:r>
            <a:r>
              <a:rPr lang="es-ES" sz="900" i="1" dirty="0">
                <a:solidFill>
                  <a:schemeClr val="dk1"/>
                </a:solidFill>
              </a:rPr>
              <a:t>. Case </a:t>
            </a:r>
            <a:r>
              <a:rPr lang="es-ES" sz="900" i="1" dirty="0" err="1">
                <a:solidFill>
                  <a:schemeClr val="dk1"/>
                </a:solidFill>
              </a:rPr>
              <a:t>report</a:t>
            </a:r>
            <a:r>
              <a:rPr lang="es-ES" sz="900" i="1" dirty="0">
                <a:solidFill>
                  <a:schemeClr val="dk1"/>
                </a:solidFill>
              </a:rPr>
              <a:t>. </a:t>
            </a:r>
            <a:r>
              <a:rPr lang="es-ES" sz="1100" i="1" dirty="0" err="1">
                <a:solidFill>
                  <a:schemeClr val="dk1"/>
                </a:solidFill>
              </a:rPr>
              <a:t>Brain</a:t>
            </a:r>
            <a:r>
              <a:rPr lang="es-ES" sz="1100" i="1" dirty="0">
                <a:solidFill>
                  <a:schemeClr val="dk1"/>
                </a:solidFill>
              </a:rPr>
              <a:t> Lascano L.C.</a:t>
            </a: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 al.</a:t>
            </a:r>
          </a:p>
          <a:p>
            <a:pPr marL="452438" lvl="8" algn="just">
              <a:spcBef>
                <a:spcPts val="400"/>
              </a:spcBef>
              <a:buSzPts val="1100"/>
            </a:pPr>
            <a:r>
              <a:rPr lang="es-ES" sz="1100" b="1" i="0" u="none" strike="noStrike" cap="none" dirty="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      </a:t>
            </a:r>
            <a:endParaRPr lang="es-ES" sz="1100" b="0" i="0" u="none" strike="noStrike" cap="none" dirty="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0850" lvl="6" algn="just">
              <a:buSzPts val="1100"/>
            </a:pPr>
            <a:endParaRPr lang="es-ES" sz="1100" i="1" dirty="0">
              <a:solidFill>
                <a:schemeClr val="dk1"/>
              </a:solidFill>
            </a:endParaRPr>
          </a:p>
          <a:p>
            <a:pPr marL="452437" marR="0" lvl="1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1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4135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S" sz="11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 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93315" y="9161076"/>
            <a:ext cx="1276496" cy="276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ISSN 2545-8302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93854" y="432544"/>
            <a:ext cx="475058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rgbClr val="FEE5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ISSN: 2545-8302</a:t>
            </a:r>
            <a:endParaRPr sz="14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752850" y="1651098"/>
            <a:ext cx="305752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s-AR" sz="12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s-E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Año 2024 Vol. 9 N.º 4 Octubre -Diciembre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                Córdoba, Argentina</a:t>
            </a:r>
            <a:endParaRPr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356</Words>
  <Application>Microsoft Office PowerPoint</Application>
  <PresentationFormat>A4 (210 x 297 mm)</PresentationFormat>
  <Paragraphs>38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Marta Guidotti</cp:lastModifiedBy>
  <cp:revision>37</cp:revision>
  <dcterms:created xsi:type="dcterms:W3CDTF">2017-12-14T23:14:33Z</dcterms:created>
  <dcterms:modified xsi:type="dcterms:W3CDTF">2024-10-02T18:04:29Z</dcterms:modified>
</cp:coreProperties>
</file>