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16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422FA46-9FA2-49AD-AEA9-A9AC3EC00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22" y="-5278"/>
            <a:ext cx="6876125" cy="2244895"/>
          </a:xfrm>
          <a:prstGeom prst="rect">
            <a:avLst/>
          </a:prstGeom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5850" y="471148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997746" y="9677400"/>
            <a:ext cx="48773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*Imagen: Atardecer en el Valle de 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Dean Funes, Mayo 2024,Departamento </a:t>
            </a:r>
            <a:r>
              <a:rPr lang="es-ES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Ischilín</a:t>
            </a: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85495" y="2319986"/>
            <a:ext cx="6487010" cy="859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Medicina y literatura II</a:t>
            </a:r>
            <a:r>
              <a:rPr lang="es-ES" sz="900" i="1" dirty="0">
                <a:solidFill>
                  <a:schemeClr val="tx1"/>
                </a:solidFill>
              </a:rPr>
              <a:t>. Medicine and Literature II. </a:t>
            </a:r>
            <a:r>
              <a:rPr lang="es-ES" sz="1100" i="1" dirty="0">
                <a:solidFill>
                  <a:schemeClr val="tx1"/>
                </a:solidFill>
              </a:rPr>
              <a:t>Rougier C. E</a:t>
            </a:r>
            <a:endParaRPr lang="es-ES" sz="1100" b="0" i="1" u="none" strike="noStrike" cap="none" dirty="0">
              <a:solidFill>
                <a:schemeClr val="tx1"/>
              </a:solidFill>
              <a:sym typeface="Arial"/>
            </a:endParaRPr>
          </a:p>
          <a:p>
            <a:pPr marL="450850" marR="0" lvl="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original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Recién nacidos expuestos a sífilis: clasificar para actuar. </a:t>
            </a:r>
            <a:r>
              <a:rPr lang="en-US" sz="900" i="1" dirty="0">
                <a:solidFill>
                  <a:schemeClr val="dk1"/>
                </a:solidFill>
              </a:rPr>
              <a:t>Newborns exposed to syphilis: classify for action. </a:t>
            </a:r>
            <a:r>
              <a:rPr lang="es-ES" sz="1100" i="1" dirty="0">
                <a:solidFill>
                  <a:schemeClr val="dk1"/>
                </a:solidFill>
              </a:rPr>
              <a:t>Córdoba E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et al.</a:t>
            </a: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Estudio comparativo de la conformación de conductos curvos simulados instrumentados con VDW. </a:t>
            </a:r>
            <a:r>
              <a:rPr lang="es-ES" sz="1100" dirty="0" err="1">
                <a:solidFill>
                  <a:schemeClr val="dk1"/>
                </a:solidFill>
              </a:rPr>
              <a:t>Rotate</a:t>
            </a:r>
            <a:r>
              <a:rPr lang="es-ES" sz="1100" dirty="0">
                <a:solidFill>
                  <a:schemeClr val="dk1"/>
                </a:solidFill>
              </a:rPr>
              <a:t> y </a:t>
            </a:r>
            <a:r>
              <a:rPr lang="es-ES" sz="1100" dirty="0" err="1">
                <a:solidFill>
                  <a:schemeClr val="dk1"/>
                </a:solidFill>
              </a:rPr>
              <a:t>ProTaper</a:t>
            </a:r>
            <a:r>
              <a:rPr lang="es-ES" sz="1100" dirty="0">
                <a:solidFill>
                  <a:schemeClr val="dk1"/>
                </a:solidFill>
              </a:rPr>
              <a:t> Gold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900" i="1" dirty="0">
                <a:solidFill>
                  <a:schemeClr val="dk1"/>
                </a:solidFill>
              </a:rPr>
              <a:t>Comparative study of shaping of simulated canals instrumented with VDW. Rotate and </a:t>
            </a:r>
            <a:r>
              <a:rPr lang="en-US" sz="900" i="1" dirty="0" err="1">
                <a:solidFill>
                  <a:schemeClr val="dk1"/>
                </a:solidFill>
              </a:rPr>
              <a:t>ProTaper</a:t>
            </a:r>
            <a:r>
              <a:rPr lang="en-US" sz="900" i="1" dirty="0">
                <a:solidFill>
                  <a:schemeClr val="dk1"/>
                </a:solidFill>
              </a:rPr>
              <a:t> . </a:t>
            </a:r>
            <a:r>
              <a:rPr lang="en-US" sz="1100" i="1" dirty="0">
                <a:solidFill>
                  <a:schemeClr val="dk1"/>
                </a:solidFill>
              </a:rPr>
              <a:t>Collino S. et al.</a:t>
            </a:r>
            <a:endParaRPr sz="1100" dirty="0"/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Exactitud diagnóstica de IgG anti gliadina </a:t>
            </a:r>
            <a:r>
              <a:rPr lang="es-ES" sz="1100" dirty="0" err="1">
                <a:solidFill>
                  <a:schemeClr val="dk1"/>
                </a:solidFill>
              </a:rPr>
              <a:t>deaminada</a:t>
            </a:r>
            <a:r>
              <a:rPr lang="es-ES" sz="1100" dirty="0">
                <a:solidFill>
                  <a:schemeClr val="dk1"/>
                </a:solidFill>
              </a:rPr>
              <a:t> en enfermedad celíaca.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Accuracy for deamidated gliadin IgG for the diagnosis of celiac disease. </a:t>
            </a:r>
            <a:r>
              <a:rPr lang="en-US" sz="1100" i="1" dirty="0">
                <a:solidFill>
                  <a:schemeClr val="dk1"/>
                </a:solidFill>
              </a:rPr>
              <a:t>Bonamico A.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Intervalos de referencia de </a:t>
            </a:r>
            <a:r>
              <a:rPr lang="es-ES" sz="1100" dirty="0" err="1">
                <a:solidFill>
                  <a:schemeClr val="dk1"/>
                </a:solidFill>
              </a:rPr>
              <a:t>Tirotrofina</a:t>
            </a:r>
            <a:r>
              <a:rPr lang="es-ES" sz="1100" dirty="0">
                <a:solidFill>
                  <a:schemeClr val="dk1"/>
                </a:solidFill>
              </a:rPr>
              <a:t> y Tiroxina libre en población gestante. </a:t>
            </a:r>
            <a:r>
              <a:rPr lang="en-US" sz="900" dirty="0">
                <a:solidFill>
                  <a:schemeClr val="dk1"/>
                </a:solidFill>
              </a:rPr>
              <a:t>Reference intervals of thyrotropin and free thyroxine in pregnant population. </a:t>
            </a:r>
            <a:r>
              <a:rPr lang="en-US" sz="1100" i="1" dirty="0">
                <a:solidFill>
                  <a:schemeClr val="dk1"/>
                </a:solidFill>
              </a:rPr>
              <a:t>Ramirez Cordova N.R </a:t>
            </a:r>
            <a:r>
              <a:rPr lang="es-ES" sz="1100" i="1" dirty="0">
                <a:solidFill>
                  <a:schemeClr val="dk1"/>
                </a:solidFill>
              </a:rPr>
              <a:t>et al.</a:t>
            </a: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dk1"/>
                </a:solidFill>
              </a:rPr>
              <a:t> </a:t>
            </a:r>
            <a:r>
              <a:rPr lang="es-ES" sz="1100" dirty="0">
                <a:solidFill>
                  <a:schemeClr val="dk1"/>
                </a:solidFill>
              </a:rPr>
              <a:t>Persistencia del patrón fetal en recién nacidos pre término tardío. </a:t>
            </a:r>
            <a:r>
              <a:rPr lang="en-US" sz="900" dirty="0">
                <a:solidFill>
                  <a:schemeClr val="dk1"/>
                </a:solidFill>
              </a:rPr>
              <a:t>Persistence of the fetal pattern in late preterm newborns. </a:t>
            </a:r>
            <a:r>
              <a:rPr lang="en-US" sz="1100" i="1" dirty="0" err="1">
                <a:solidFill>
                  <a:schemeClr val="dk1"/>
                </a:solidFill>
              </a:rPr>
              <a:t>Bosio</a:t>
            </a:r>
            <a:r>
              <a:rPr lang="en-US" sz="1100" i="1" dirty="0">
                <a:solidFill>
                  <a:schemeClr val="dk1"/>
                </a:solidFill>
              </a:rPr>
              <a:t> V. et al.</a:t>
            </a:r>
          </a:p>
          <a:p>
            <a:pPr marL="452438" lvl="8" algn="just">
              <a:buSzPts val="1100"/>
            </a:pPr>
            <a:endParaRPr lang="en-US" sz="1100" i="1" dirty="0">
              <a:solidFill>
                <a:schemeClr val="dk1"/>
              </a:solidFill>
            </a:endParaRPr>
          </a:p>
          <a:p>
            <a:pPr lvl="8">
              <a:buSzPts val="1100"/>
            </a:pPr>
            <a:r>
              <a:rPr lang="en-US" sz="1100" b="1" dirty="0">
                <a:solidFill>
                  <a:schemeClr val="dk1"/>
                </a:solidFill>
              </a:rPr>
              <a:t>Bioestadística y </a:t>
            </a:r>
            <a:r>
              <a:rPr lang="en-US" sz="1100" b="1" dirty="0" err="1">
                <a:solidFill>
                  <a:schemeClr val="dk1"/>
                </a:solidFill>
              </a:rPr>
              <a:t>metodología</a:t>
            </a:r>
            <a:endParaRPr lang="en-US" sz="1100" b="1" dirty="0">
              <a:solidFill>
                <a:schemeClr val="dk1"/>
              </a:solidFill>
            </a:endParaRPr>
          </a:p>
          <a:p>
            <a:pPr lvl="8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¿Cómo asociar variables cualitativas? Un procedimiento ordenado para utilizar pruebas Chi cuadrado de independencia y Regresión Logística</a:t>
            </a:r>
            <a:r>
              <a:rPr lang="es-ES" sz="900" dirty="0">
                <a:solidFill>
                  <a:schemeClr val="dk1"/>
                </a:solidFill>
              </a:rPr>
              <a:t>. </a:t>
            </a:r>
            <a:r>
              <a:rPr lang="es-ES" sz="900" dirty="0" err="1">
                <a:solidFill>
                  <a:schemeClr val="dk1"/>
                </a:solidFill>
              </a:rPr>
              <a:t>How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to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associate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qualitative</a:t>
            </a:r>
            <a:r>
              <a:rPr lang="es-ES" sz="900" dirty="0">
                <a:solidFill>
                  <a:schemeClr val="dk1"/>
                </a:solidFill>
              </a:rPr>
              <a:t> variables? </a:t>
            </a:r>
            <a:r>
              <a:rPr lang="es-ES" sz="900" dirty="0" err="1">
                <a:solidFill>
                  <a:schemeClr val="dk1"/>
                </a:solidFill>
              </a:rPr>
              <a:t>An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orderly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procedure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to</a:t>
            </a:r>
            <a:r>
              <a:rPr lang="es-ES" sz="900" dirty="0">
                <a:solidFill>
                  <a:schemeClr val="dk1"/>
                </a:solidFill>
              </a:rPr>
              <a:t> use </a:t>
            </a:r>
            <a:r>
              <a:rPr lang="es-ES" sz="900" dirty="0" err="1">
                <a:solidFill>
                  <a:schemeClr val="dk1"/>
                </a:solidFill>
              </a:rPr>
              <a:t>of</a:t>
            </a:r>
            <a:r>
              <a:rPr lang="es-ES" sz="900" dirty="0">
                <a:solidFill>
                  <a:schemeClr val="dk1"/>
                </a:solidFill>
              </a:rPr>
              <a:t> Chi </a:t>
            </a:r>
            <a:r>
              <a:rPr lang="es-ES" sz="900" dirty="0" err="1">
                <a:solidFill>
                  <a:schemeClr val="dk1"/>
                </a:solidFill>
              </a:rPr>
              <a:t>square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tests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of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independence</a:t>
            </a:r>
            <a:r>
              <a:rPr lang="es-ES" sz="900" dirty="0">
                <a:solidFill>
                  <a:schemeClr val="dk1"/>
                </a:solidFill>
              </a:rPr>
              <a:t> and </a:t>
            </a:r>
            <a:r>
              <a:rPr lang="es-ES" sz="900" dirty="0" err="1">
                <a:solidFill>
                  <a:schemeClr val="dk1"/>
                </a:solidFill>
              </a:rPr>
              <a:t>Logistic</a:t>
            </a:r>
            <a:r>
              <a:rPr lang="es-ES" sz="900" dirty="0">
                <a:solidFill>
                  <a:schemeClr val="dk1"/>
                </a:solidFill>
              </a:rPr>
              <a:t> </a:t>
            </a:r>
            <a:r>
              <a:rPr lang="es-ES" sz="900" dirty="0" err="1">
                <a:solidFill>
                  <a:schemeClr val="dk1"/>
                </a:solidFill>
              </a:rPr>
              <a:t>Regression</a:t>
            </a:r>
            <a:r>
              <a:rPr lang="es-ES" sz="900" dirty="0">
                <a:solidFill>
                  <a:schemeClr val="dk1"/>
                </a:solidFill>
              </a:rPr>
              <a:t>.</a:t>
            </a:r>
            <a:r>
              <a:rPr lang="es-ES" sz="1100" dirty="0">
                <a:solidFill>
                  <a:schemeClr val="dk1"/>
                </a:solidFill>
              </a:rPr>
              <a:t> </a:t>
            </a:r>
            <a:r>
              <a:rPr lang="es-ES" sz="1100" i="1" dirty="0" err="1">
                <a:solidFill>
                  <a:schemeClr val="dk1"/>
                </a:solidFill>
              </a:rPr>
              <a:t>Mangeaud</a:t>
            </a:r>
            <a:r>
              <a:rPr lang="es-ES" sz="1100" i="1" dirty="0">
                <a:solidFill>
                  <a:schemeClr val="dk1"/>
                </a:solidFill>
              </a:rPr>
              <a:t> A.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0" marR="0" lvl="8" indent="0" algn="just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Casos Clínicos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4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Hemorragia retroperitoneal espontánea: presentación de tres casos clínicos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Retroperitoneal spontaneous </a:t>
            </a:r>
            <a:r>
              <a:rPr lang="en-US" sz="900" i="1" dirty="0" err="1">
                <a:solidFill>
                  <a:schemeClr val="dk1"/>
                </a:solidFill>
              </a:rPr>
              <a:t>haemorrhage</a:t>
            </a:r>
            <a:r>
              <a:rPr lang="en-US" sz="900" i="1" dirty="0">
                <a:solidFill>
                  <a:schemeClr val="dk1"/>
                </a:solidFill>
              </a:rPr>
              <a:t>: three cases presentation</a:t>
            </a:r>
            <a:r>
              <a:rPr lang="es-ES" sz="900" i="1" dirty="0">
                <a:solidFill>
                  <a:schemeClr val="dk1"/>
                </a:solidFill>
              </a:rPr>
              <a:t>. Rossi M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et al.</a:t>
            </a:r>
          </a:p>
          <a:p>
            <a:pPr marL="452438" lvl="8" algn="just">
              <a:spcBef>
                <a:spcPts val="400"/>
              </a:spcBef>
              <a:buSzPts val="1100"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100" dirty="0">
                <a:solidFill>
                  <a:schemeClr val="dk1"/>
                </a:solidFill>
              </a:rPr>
              <a:t>Hipertensión arterial pulmonar secundaria a infección por virus de inmunodeficiencia humana: a propósito de un caso. </a:t>
            </a:r>
            <a:r>
              <a:rPr lang="en-US" sz="900" i="1" dirty="0">
                <a:solidFill>
                  <a:schemeClr val="dk1"/>
                </a:solidFill>
              </a:rPr>
              <a:t>Pulmonary arterial hypertension secondary to human immunodeficiency virus infection: report of a case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Di Martino  M.L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et al.</a:t>
            </a:r>
          </a:p>
          <a:p>
            <a:pPr marL="450850" lvl="6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452437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93854" y="432544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rgbClr val="FEE5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684105" y="1651098"/>
            <a:ext cx="312627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s-AR" sz="12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Año 2024 Vol. 9 N.º 3 Julio-Septiembre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       Córdoba, Argentina</a:t>
            </a:r>
            <a:r>
              <a:rPr lang="es-ES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329</Words>
  <Application>Microsoft Office PowerPoint</Application>
  <PresentationFormat>A4 (210 x 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20</cp:revision>
  <dcterms:created xsi:type="dcterms:W3CDTF">2017-12-14T23:14:33Z</dcterms:created>
  <dcterms:modified xsi:type="dcterms:W3CDTF">2024-07-01T18:58:05Z</dcterms:modified>
</cp:coreProperties>
</file>