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6858000" cy="9906000" type="A4"/>
  <p:notesSz cx="6797675" cy="9928225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7" roundtripDataSignature="AMtx7mg8vNITcaLq2ExHYX4bPUbDHNr/s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60"/>
  </p:normalViewPr>
  <p:slideViewPr>
    <p:cSldViewPr snapToGrid="0">
      <p:cViewPr varScale="1">
        <p:scale>
          <a:sx n="72" d="100"/>
          <a:sy n="72" d="100"/>
        </p:scale>
        <p:origin x="3156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customschemas.google.com/relationships/presentationmetadata" Target="meta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tableStyles" Target="tableStyles.xml"/><Relationship Id="rId10" Type="http://schemas.openxmlformats.org/officeDocument/2006/relationships/theme" Target="theme/theme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33150" y="744600"/>
            <a:ext cx="4532000" cy="37230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79750" y="4715900"/>
            <a:ext cx="5438125" cy="44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79750" y="4715900"/>
            <a:ext cx="5438125" cy="44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11375" y="744538"/>
            <a:ext cx="2576513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body" idx="1"/>
          </p:nvPr>
        </p:nvSpPr>
        <p:spPr>
          <a:xfrm rot="5400000">
            <a:off x="286367" y="2822135"/>
            <a:ext cx="6285266" cy="5915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2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>
            <a:spLocks noGrp="1"/>
          </p:cNvSpPr>
          <p:nvPr>
            <p:ph type="title"/>
          </p:nvPr>
        </p:nvSpPr>
        <p:spPr>
          <a:xfrm rot="5400000">
            <a:off x="1449696" y="3985464"/>
            <a:ext cx="8394877" cy="1478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body" idx="1"/>
          </p:nvPr>
        </p:nvSpPr>
        <p:spPr>
          <a:xfrm rot="5400000">
            <a:off x="-1550679" y="2549570"/>
            <a:ext cx="8394877" cy="43505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body" idx="2"/>
          </p:nvPr>
        </p:nvSpPr>
        <p:spPr>
          <a:xfrm>
            <a:off x="3471863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2"/>
          </p:nvPr>
        </p:nvSpPr>
        <p:spPr>
          <a:xfrm>
            <a:off x="472381" y="3618442"/>
            <a:ext cx="2901255" cy="5322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3"/>
          </p:nvPr>
        </p:nvSpPr>
        <p:spPr>
          <a:xfrm>
            <a:off x="3471863" y="2428347"/>
            <a:ext cx="2915543" cy="1190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4"/>
          </p:nvPr>
        </p:nvSpPr>
        <p:spPr>
          <a:xfrm>
            <a:off x="3471863" y="3618442"/>
            <a:ext cx="2915543" cy="5322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body" idx="1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body" idx="2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>
            <a:spLocks noGrp="1"/>
          </p:cNvSpPr>
          <p:nvPr>
            <p:ph type="pic" idx="2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>
            <a:spLocks noGrp="1"/>
          </p:cNvSpPr>
          <p:nvPr>
            <p:ph type="body" idx="1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1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2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2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92871" y="426571"/>
            <a:ext cx="4867275" cy="1066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"/>
          <p:cNvPicPr preferRelativeResize="0"/>
          <p:nvPr/>
        </p:nvPicPr>
        <p:blipFill rotWithShape="1">
          <a:blip r:embed="rId4">
            <a:alphaModFix/>
          </a:blip>
          <a:srcRect t="6851"/>
          <a:stretch/>
        </p:blipFill>
        <p:spPr>
          <a:xfrm>
            <a:off x="0" y="8808720"/>
            <a:ext cx="6869008" cy="1097280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"/>
          <p:cNvSpPr txBox="1"/>
          <p:nvPr/>
        </p:nvSpPr>
        <p:spPr>
          <a:xfrm>
            <a:off x="1997746" y="9677400"/>
            <a:ext cx="4877358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s-E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*Isologo: </a:t>
            </a:r>
            <a:r>
              <a:rPr lang="es-ES" sz="1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Congreso Internacional de Desarrollo sostenible </a:t>
            </a:r>
            <a:endParaRPr sz="10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1"/>
          <p:cNvSpPr txBox="1"/>
          <p:nvPr/>
        </p:nvSpPr>
        <p:spPr>
          <a:xfrm>
            <a:off x="185494" y="2411550"/>
            <a:ext cx="6388301" cy="83458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1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Editorial </a:t>
            </a:r>
            <a:endParaRPr sz="11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20725" lvl="8" indent="-269875">
              <a:buSzPts val="1100"/>
              <a:buFont typeface="Arial"/>
              <a:buChar char="•"/>
            </a:pPr>
            <a:r>
              <a:rPr lang="es-ES" sz="1100" dirty="0">
                <a:solidFill>
                  <a:schemeClr val="dk1"/>
                </a:solidFill>
              </a:rPr>
              <a:t>Congreso Internacional Desarrollo sostenible: avances y procesos desde la alimentación y la nutrición. </a:t>
            </a:r>
            <a:r>
              <a:rPr lang="en-US" sz="900" i="1" dirty="0">
                <a:solidFill>
                  <a:schemeClr val="dk1"/>
                </a:solidFill>
              </a:rPr>
              <a:t>International Congress on Sustainable Development: Advances and Processes in Food and Nutrition.</a:t>
            </a:r>
            <a:r>
              <a:rPr lang="es-ES" sz="1100" i="1" dirty="0">
                <a:solidFill>
                  <a:schemeClr val="dk1"/>
                </a:solidFill>
              </a:rPr>
              <a:t> Rodríguez Junyent C.</a:t>
            </a:r>
            <a:endParaRPr lang="es-ES" sz="1100" b="0" i="1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0850" marR="0"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1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Artículo original</a:t>
            </a: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14375" lvl="8" indent="-261937">
              <a:spcBef>
                <a:spcPts val="400"/>
              </a:spcBef>
              <a:buSzPts val="1100"/>
              <a:buFont typeface="Arial"/>
              <a:buChar char="•"/>
            </a:pPr>
            <a:r>
              <a:rPr lang="es-ES" sz="1100" dirty="0">
                <a:solidFill>
                  <a:schemeClr val="dk1"/>
                </a:solidFill>
              </a:rPr>
              <a:t>Análisis del discurso de las estrategias para la reducción del consumo de sodio en dos países del cono sur</a:t>
            </a:r>
            <a:r>
              <a:rPr lang="es-ES" sz="1100" b="0" i="1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-US" sz="900" i="1" dirty="0">
                <a:solidFill>
                  <a:schemeClr val="dk1"/>
                </a:solidFill>
              </a:rPr>
              <a:t>Discourse analysis of sodium reduction strategies in two countries of the Southern Cone.</a:t>
            </a:r>
            <a:r>
              <a:rPr lang="es-ES" sz="1100" i="1" dirty="0">
                <a:solidFill>
                  <a:schemeClr val="dk1"/>
                </a:solidFill>
              </a:rPr>
              <a:t> Scruzzi G.F</a:t>
            </a:r>
            <a:r>
              <a:rPr lang="es-ES" sz="1100" b="0" i="1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et al.</a:t>
            </a:r>
            <a:endParaRPr dirty="0"/>
          </a:p>
          <a:p>
            <a:pPr marL="714375" lvl="8" indent="-261937">
              <a:spcBef>
                <a:spcPts val="800"/>
              </a:spcBef>
              <a:buSzPts val="1100"/>
              <a:buFont typeface="Arial"/>
              <a:buChar char="•"/>
            </a:pPr>
            <a:r>
              <a:rPr lang="es-ES" sz="1100" dirty="0">
                <a:solidFill>
                  <a:schemeClr val="dk1"/>
                </a:solidFill>
              </a:rPr>
              <a:t>Estado nutricional y frecuencia de consumo de frutas y verduras en niños, niñas y adolescentes que asisten a organizaciones sociales, beneficiarias de la fundación banco de alimentos de Córdoba. </a:t>
            </a:r>
            <a:r>
              <a:rPr lang="en-US" sz="900" i="1" dirty="0">
                <a:solidFill>
                  <a:schemeClr val="dk1"/>
                </a:solidFill>
              </a:rPr>
              <a:t>Nutritional status and frequency of fruit and vegetable consumption in children and adolescents attending social organizations, beneficiaries of the Córdoba Food Bank Foundation</a:t>
            </a:r>
            <a:r>
              <a:rPr lang="es-ES" sz="900" b="0" i="1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s-ES" sz="1100" b="0" i="1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it-IT" sz="1100" i="1" dirty="0">
                <a:solidFill>
                  <a:schemeClr val="dk1"/>
                </a:solidFill>
              </a:rPr>
              <a:t>Patti  P.A et al.</a:t>
            </a:r>
            <a:endParaRPr lang="it-IT" sz="1100" b="0" i="1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14375" lvl="8" indent="-261937">
              <a:spcBef>
                <a:spcPts val="800"/>
              </a:spcBef>
              <a:buSzPts val="1100"/>
              <a:buFont typeface="Arial"/>
              <a:buChar char="•"/>
            </a:pPr>
            <a:r>
              <a:rPr lang="es-MX" sz="1100" dirty="0">
                <a:solidFill>
                  <a:schemeClr val="dk1"/>
                </a:solidFill>
              </a:rPr>
              <a:t>Análisis exploratorio del desperdicio de frutas y hortalizas en comercios minoristas de La Calera, en el período diciembre 2022 a marzo 2023</a:t>
            </a:r>
            <a:r>
              <a:rPr lang="es-ES" sz="1100" b="0" i="1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-US" sz="900" i="1" dirty="0">
                <a:solidFill>
                  <a:schemeClr val="dk1"/>
                </a:solidFill>
              </a:rPr>
              <a:t>Exploratory Analysis of Fruit and Vegetable Waste in Retail Stores in La Calera, from December 2022 to March 2023. </a:t>
            </a:r>
            <a:r>
              <a:rPr lang="en-US" sz="1100" i="1" dirty="0">
                <a:solidFill>
                  <a:schemeClr val="dk1"/>
                </a:solidFill>
              </a:rPr>
              <a:t>Forgione I.A</a:t>
            </a:r>
            <a:r>
              <a:rPr lang="es-ES" sz="1100" i="1" dirty="0">
                <a:solidFill>
                  <a:schemeClr val="dk1"/>
                </a:solidFill>
              </a:rPr>
              <a:t> et al</a:t>
            </a:r>
            <a:r>
              <a:rPr lang="es-ES" sz="1100" b="0" i="1" u="none" strike="noStrike" cap="none" dirty="0">
                <a:solidFill>
                  <a:schemeClr val="dk1"/>
                </a:solidFill>
                <a:sym typeface="Arial"/>
              </a:rPr>
              <a:t>.</a:t>
            </a:r>
            <a:endParaRPr sz="1100" dirty="0"/>
          </a:p>
          <a:p>
            <a:pPr marL="714375" lvl="8" indent="-261937">
              <a:spcBef>
                <a:spcPts val="800"/>
              </a:spcBef>
              <a:buSzPts val="1100"/>
              <a:buFont typeface="Arial"/>
              <a:buChar char="•"/>
            </a:pPr>
            <a:r>
              <a:rPr lang="es-MX" sz="1100" dirty="0">
                <a:solidFill>
                  <a:schemeClr val="dk1"/>
                </a:solidFill>
              </a:rPr>
              <a:t>Disponibilidad de alimentos de origen vegetal en Argentina, Chile y Uruguay en los últimos 60 años</a:t>
            </a:r>
            <a:r>
              <a:rPr lang="es-ES" sz="1100" b="0" i="1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-US" sz="900" i="1" dirty="0">
                <a:solidFill>
                  <a:schemeClr val="dk1"/>
                </a:solidFill>
              </a:rPr>
              <a:t>Availability of plant-based foods in Argentina, Chile and Uruguay in the last 60 years</a:t>
            </a:r>
            <a:r>
              <a:rPr lang="es-ES" sz="1100" b="0" i="1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Bertorello</a:t>
            </a:r>
            <a:r>
              <a:rPr lang="es-ES" sz="1100" i="1" dirty="0">
                <a:solidFill>
                  <a:schemeClr val="dk1"/>
                </a:solidFill>
              </a:rPr>
              <a:t> N.B</a:t>
            </a:r>
            <a:r>
              <a:rPr lang="es-ES" sz="1100" b="0" i="1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et al.</a:t>
            </a:r>
          </a:p>
          <a:p>
            <a:pPr marL="714375" lvl="8" indent="-261937">
              <a:spcBef>
                <a:spcPts val="800"/>
              </a:spcBef>
              <a:buSzPts val="1100"/>
              <a:buFont typeface="Arial"/>
              <a:buChar char="•"/>
            </a:pPr>
            <a:r>
              <a:rPr lang="es-MX" sz="1100" dirty="0">
                <a:solidFill>
                  <a:schemeClr val="dk1"/>
                </a:solidFill>
              </a:rPr>
              <a:t>Salud y características del ambiente escolar en niños y niñas de la ciudad de Córdoba, Argentina</a:t>
            </a:r>
            <a:r>
              <a:rPr lang="es-ES" sz="1100" i="1" dirty="0">
                <a:solidFill>
                  <a:schemeClr val="dk1"/>
                </a:solidFill>
              </a:rPr>
              <a:t>. </a:t>
            </a:r>
            <a:r>
              <a:rPr lang="en-US" sz="900" i="1" dirty="0">
                <a:solidFill>
                  <a:schemeClr val="dk1"/>
                </a:solidFill>
              </a:rPr>
              <a:t>Health and characteristics of the school environment in boys and girls in the city of Córdoba, Argentina</a:t>
            </a:r>
            <a:r>
              <a:rPr lang="es-ES" sz="900" i="1" dirty="0">
                <a:solidFill>
                  <a:schemeClr val="dk1"/>
                </a:solidFill>
              </a:rPr>
              <a:t>. </a:t>
            </a:r>
            <a:r>
              <a:rPr lang="es-ES" sz="1100" i="1" dirty="0">
                <a:solidFill>
                  <a:schemeClr val="dk1"/>
                </a:solidFill>
              </a:rPr>
              <a:t>Murúa M.F et al.</a:t>
            </a:r>
          </a:p>
          <a:p>
            <a:pPr marL="714375" lvl="8" indent="-261937">
              <a:spcBef>
                <a:spcPts val="800"/>
              </a:spcBef>
              <a:buSzPts val="1100"/>
              <a:buFont typeface="Arial"/>
              <a:buChar char="•"/>
            </a:pPr>
            <a:r>
              <a:rPr lang="es-MX" sz="1100" dirty="0">
                <a:solidFill>
                  <a:schemeClr val="dk1"/>
                </a:solidFill>
              </a:rPr>
              <a:t>Harina integral de trigo más harinas de legumbres</a:t>
            </a:r>
            <a:r>
              <a:rPr lang="es-ES" sz="1100" b="0" i="1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-US" sz="900" i="1" dirty="0">
                <a:solidFill>
                  <a:schemeClr val="dk1"/>
                </a:solidFill>
              </a:rPr>
              <a:t>Whole wheat flour plus legume flours</a:t>
            </a:r>
            <a:r>
              <a:rPr lang="es-ES" sz="900" b="0" i="1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s-ES" sz="1100" i="1" dirty="0">
                <a:solidFill>
                  <a:schemeClr val="dk1"/>
                </a:solidFill>
              </a:rPr>
              <a:t> Benavidez M</a:t>
            </a:r>
            <a:r>
              <a:rPr lang="es-ES" sz="1100" b="0" i="1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.G  et al.</a:t>
            </a:r>
            <a:endParaRPr sz="11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14375" lvl="8" indent="-261937">
              <a:spcBef>
                <a:spcPts val="800"/>
              </a:spcBef>
              <a:buSzPts val="1100"/>
              <a:buFont typeface="Arial"/>
              <a:buChar char="•"/>
            </a:pPr>
            <a:r>
              <a:rPr lang="es-MX" sz="1100" dirty="0">
                <a:solidFill>
                  <a:schemeClr val="dk1"/>
                </a:solidFill>
              </a:rPr>
              <a:t>Relación profesional de la salud-paciente: según la perspectiva de los estudiantes.</a:t>
            </a:r>
            <a:r>
              <a:rPr lang="en-US" sz="900" i="1" dirty="0">
                <a:solidFill>
                  <a:schemeClr val="dk1"/>
                </a:solidFill>
              </a:rPr>
              <a:t> Professional health-patient relationship: from the perspective of students</a:t>
            </a:r>
            <a:r>
              <a:rPr lang="es-ES" sz="900" i="1" dirty="0">
                <a:solidFill>
                  <a:schemeClr val="dk1"/>
                </a:solidFill>
              </a:rPr>
              <a:t>. </a:t>
            </a:r>
            <a:r>
              <a:rPr lang="es-ES" sz="1100" i="1" dirty="0" err="1">
                <a:solidFill>
                  <a:schemeClr val="dk1"/>
                </a:solidFill>
              </a:rPr>
              <a:t>Rhys</a:t>
            </a:r>
            <a:r>
              <a:rPr lang="es-ES" sz="1100" i="1" dirty="0">
                <a:solidFill>
                  <a:schemeClr val="dk1"/>
                </a:solidFill>
              </a:rPr>
              <a:t> K</a:t>
            </a:r>
            <a:r>
              <a:rPr lang="es-ES" sz="1100" b="0" i="1" u="none" strike="noStrike" cap="none" dirty="0">
                <a:solidFill>
                  <a:schemeClr val="dk1"/>
                </a:solidFill>
                <a:sym typeface="Arial"/>
              </a:rPr>
              <a:t> et al.</a:t>
            </a:r>
            <a:endParaRPr sz="1100" b="0" i="0" u="none" strike="noStrike" cap="none" dirty="0">
              <a:solidFill>
                <a:schemeClr val="dk1"/>
              </a:solidFill>
              <a:sym typeface="Arial"/>
            </a:endParaRPr>
          </a:p>
          <a:p>
            <a:pPr marL="450850" lvl="6">
              <a:buSzPts val="1100"/>
            </a:pPr>
            <a:endParaRPr lang="es-ES" sz="1100" i="1" dirty="0">
              <a:solidFill>
                <a:schemeClr val="dk1"/>
              </a:solidFill>
            </a:endParaRPr>
          </a:p>
          <a:p>
            <a:pPr>
              <a:buSzPts val="1100"/>
            </a:pPr>
            <a:r>
              <a:rPr lang="es-ES" sz="1100" b="1" dirty="0">
                <a:solidFill>
                  <a:schemeClr val="dk1"/>
                </a:solidFill>
              </a:rPr>
              <a:t>Carta al editor</a:t>
            </a:r>
          </a:p>
          <a:p>
            <a:pPr>
              <a:buSzPts val="1100"/>
            </a:pPr>
            <a:endParaRPr lang="es-ES" sz="1100" b="1" dirty="0">
              <a:solidFill>
                <a:schemeClr val="dk1"/>
              </a:solidFill>
            </a:endParaRPr>
          </a:p>
          <a:p>
            <a:pPr marL="542925">
              <a:buSzPts val="1100"/>
              <a:buFont typeface="Arial" panose="020B0604020202020204" pitchFamily="34" charset="0"/>
              <a:buChar char="•"/>
            </a:pPr>
            <a:r>
              <a:rPr lang="es-ES" sz="1100" dirty="0">
                <a:solidFill>
                  <a:schemeClr val="dk1"/>
                </a:solidFill>
              </a:rPr>
              <a:t>    Comentarios de las actividades desarrolladas. </a:t>
            </a:r>
            <a:r>
              <a:rPr lang="es-ES" sz="1100" i="1" dirty="0">
                <a:solidFill>
                  <a:schemeClr val="dk1"/>
                </a:solidFill>
              </a:rPr>
              <a:t>Minin F. et al.</a:t>
            </a:r>
            <a:endParaRPr sz="1100" i="1" dirty="0">
              <a:solidFill>
                <a:schemeClr val="dk1"/>
              </a:solidFill>
            </a:endParaRPr>
          </a:p>
          <a:p>
            <a:pPr marL="452437" marR="0" lvl="1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0" i="1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endParaRPr sz="11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1450" marR="0" lvl="1" indent="-101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1" indent="0" algn="l" rtl="0">
              <a:lnSpc>
                <a:spcPct val="3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1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1" indent="0" algn="l" rtl="0">
              <a:lnSpc>
                <a:spcPct val="3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1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4135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100" b="0" i="1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                                                                               </a:t>
            </a: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"/>
          <p:cNvSpPr txBox="1"/>
          <p:nvPr/>
        </p:nvSpPr>
        <p:spPr>
          <a:xfrm>
            <a:off x="5093315" y="9161076"/>
            <a:ext cx="1276496" cy="27699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ISSN 2545-8302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"/>
          <p:cNvSpPr/>
          <p:nvPr/>
        </p:nvSpPr>
        <p:spPr>
          <a:xfrm>
            <a:off x="0" y="90101"/>
            <a:ext cx="65" cy="2769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"/>
          <p:cNvSpPr txBox="1"/>
          <p:nvPr/>
        </p:nvSpPr>
        <p:spPr>
          <a:xfrm>
            <a:off x="4838700" y="228600"/>
            <a:ext cx="162813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1"/>
          <p:cNvSpPr/>
          <p:nvPr/>
        </p:nvSpPr>
        <p:spPr>
          <a:xfrm flipH="1">
            <a:off x="5044439" y="0"/>
            <a:ext cx="176593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ISSN: 2545-8302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1"/>
          <p:cNvSpPr/>
          <p:nvPr/>
        </p:nvSpPr>
        <p:spPr>
          <a:xfrm>
            <a:off x="3922643" y="1651098"/>
            <a:ext cx="2887731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1" i="0" u="none" strike="noStrike" cap="none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Año 2024 Vol. 9 N.º4 Suplemento Junio</a:t>
            </a:r>
            <a:endParaRPr dirty="0">
              <a:solidFill>
                <a:schemeClr val="tx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1" i="0" u="none" strike="noStrike" cap="none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     Córdoba, Argentina</a:t>
            </a:r>
            <a:r>
              <a:rPr lang="es-ES" sz="1200" b="0" i="0" u="none" strike="noStrike" cap="none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200" b="0" i="0" u="none" strike="noStrike" cap="none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00C9696-823E-4292-A442-F320A0BBBF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5495" y="320014"/>
            <a:ext cx="847843" cy="103837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792</TotalTime>
  <Words>375</Words>
  <Application>Microsoft Office PowerPoint</Application>
  <PresentationFormat>A4 (210 x 297 mm)</PresentationFormat>
  <Paragraphs>29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Marta Guidotti</cp:lastModifiedBy>
  <cp:revision>22</cp:revision>
  <dcterms:created xsi:type="dcterms:W3CDTF">2017-12-14T23:14:33Z</dcterms:created>
  <dcterms:modified xsi:type="dcterms:W3CDTF">2024-06-06T18:03:41Z</dcterms:modified>
</cp:coreProperties>
</file>