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6858000" cy="9906000" type="A4"/>
  <p:notesSz cx="6797675" cy="99282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" roundtripDataSignature="AMtx7mitUFAwA5W82BKYPTyE2qtwBFXv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1" d="100"/>
          <a:sy n="51" d="100"/>
        </p:scale>
        <p:origin x="2340" y="4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600"/>
            <a:ext cx="4532000" cy="3723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65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D3F4EDF-1760-4ED3-8F9F-389E0A16C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2112722"/>
          </a:xfrm>
          <a:prstGeom prst="rect">
            <a:avLst/>
          </a:prstGeom>
        </p:spPr>
      </p:pic>
      <p:pic>
        <p:nvPicPr>
          <p:cNvPr id="97" name="Google Shape;9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5850" y="471148"/>
            <a:ext cx="4867275" cy="1066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5">
            <a:alphaModFix/>
          </a:blip>
          <a:srcRect t="6851"/>
          <a:stretch/>
        </p:blipFill>
        <p:spPr>
          <a:xfrm>
            <a:off x="0" y="8808720"/>
            <a:ext cx="6869008" cy="109728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1997746" y="9677400"/>
            <a:ext cx="487735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*Imagen: Sierras Norte. Córdoba, Argentina.</a:t>
            </a: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-6096" y="2112722"/>
            <a:ext cx="6678601" cy="9002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buNone/>
            </a:pPr>
            <a:endParaRPr lang="es-ES" sz="11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buNone/>
            </a:pPr>
            <a:r>
              <a:rPr lang="es-ES" sz="11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Editorial </a:t>
            </a:r>
          </a:p>
          <a:p>
            <a:pPr marL="0" marR="0" lvl="0" indent="0" algn="just" rtl="0">
              <a:buNone/>
            </a:pPr>
            <a:endParaRPr lang="es-ES" sz="11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0725" lvl="8" indent="-269875" algn="just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tx1"/>
                </a:solidFill>
              </a:rPr>
              <a:t>Ganadería sustentable: Impacto de la mejora genética en la producción, a 30 años de la formación de la Raza San Ignacio. </a:t>
            </a:r>
            <a:r>
              <a:rPr lang="en-US" sz="900" i="1" dirty="0">
                <a:solidFill>
                  <a:schemeClr val="tx1"/>
                </a:solidFill>
              </a:rPr>
              <a:t>Sustainable livestock: Impact of genetic improvement on beef production, 30 years after the formation of San Ignacio breed. </a:t>
            </a:r>
            <a:r>
              <a:rPr lang="en-US" sz="1100" i="1" dirty="0">
                <a:solidFill>
                  <a:schemeClr val="tx1"/>
                </a:solidFill>
              </a:rPr>
              <a:t>Alisio L.A</a:t>
            </a:r>
          </a:p>
          <a:p>
            <a:pPr marL="450850" lvl="8" algn="just"/>
            <a:endParaRPr lang="en-US" sz="1100" i="1" dirty="0">
              <a:solidFill>
                <a:schemeClr val="tx1"/>
              </a:solidFill>
            </a:endParaRPr>
          </a:p>
          <a:p>
            <a:pPr algn="just"/>
            <a:r>
              <a:rPr lang="es-ES" sz="1100" b="1" dirty="0">
                <a:solidFill>
                  <a:schemeClr val="dk1"/>
                </a:solidFill>
              </a:rPr>
              <a:t>Articulo de Revisión </a:t>
            </a:r>
          </a:p>
          <a:p>
            <a:pPr algn="just"/>
            <a:endParaRPr lang="es-ES" sz="1100" dirty="0">
              <a:solidFill>
                <a:schemeClr val="tx1"/>
              </a:solidFill>
            </a:endParaRPr>
          </a:p>
          <a:p>
            <a:pPr marL="622300" lvl="8" indent="-171450" algn="just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tx1"/>
                </a:solidFill>
              </a:rPr>
              <a:t>Uso racional de antihistamínicos en enfermedades alérgicas y respiratorias. </a:t>
            </a:r>
            <a:r>
              <a:rPr lang="es-ES" sz="900" i="1" dirty="0" err="1">
                <a:solidFill>
                  <a:schemeClr val="tx1"/>
                </a:solidFill>
              </a:rPr>
              <a:t>Rational</a:t>
            </a:r>
            <a:r>
              <a:rPr lang="es-ES" sz="900" i="1" dirty="0">
                <a:solidFill>
                  <a:schemeClr val="tx1"/>
                </a:solidFill>
              </a:rPr>
              <a:t> use </a:t>
            </a:r>
            <a:r>
              <a:rPr lang="es-ES" sz="900" i="1" dirty="0" err="1">
                <a:solidFill>
                  <a:schemeClr val="tx1"/>
                </a:solidFill>
              </a:rPr>
              <a:t>of</a:t>
            </a:r>
            <a:r>
              <a:rPr lang="es-ES" sz="900" i="1" dirty="0">
                <a:solidFill>
                  <a:schemeClr val="tx1"/>
                </a:solidFill>
              </a:rPr>
              <a:t> </a:t>
            </a:r>
            <a:r>
              <a:rPr lang="es-ES" sz="900" i="1" dirty="0" err="1">
                <a:solidFill>
                  <a:schemeClr val="tx1"/>
                </a:solidFill>
              </a:rPr>
              <a:t>antihistamines</a:t>
            </a:r>
            <a:r>
              <a:rPr lang="es-ES" sz="900" i="1" dirty="0">
                <a:solidFill>
                  <a:schemeClr val="tx1"/>
                </a:solidFill>
              </a:rPr>
              <a:t> in </a:t>
            </a:r>
            <a:r>
              <a:rPr lang="es-ES" sz="900" i="1" dirty="0" err="1">
                <a:solidFill>
                  <a:schemeClr val="tx1"/>
                </a:solidFill>
              </a:rPr>
              <a:t>allergic</a:t>
            </a:r>
            <a:r>
              <a:rPr lang="es-ES" sz="900" i="1" dirty="0">
                <a:solidFill>
                  <a:schemeClr val="tx1"/>
                </a:solidFill>
              </a:rPr>
              <a:t> and </a:t>
            </a:r>
            <a:r>
              <a:rPr lang="es-ES" sz="900" i="1" dirty="0" err="1">
                <a:solidFill>
                  <a:schemeClr val="tx1"/>
                </a:solidFill>
              </a:rPr>
              <a:t>respiratory</a:t>
            </a:r>
            <a:r>
              <a:rPr lang="es-ES" sz="900" i="1" dirty="0">
                <a:solidFill>
                  <a:schemeClr val="tx1"/>
                </a:solidFill>
              </a:rPr>
              <a:t> </a:t>
            </a:r>
            <a:r>
              <a:rPr lang="es-ES" sz="900" i="1" dirty="0" err="1">
                <a:solidFill>
                  <a:schemeClr val="tx1"/>
                </a:solidFill>
              </a:rPr>
              <a:t>diseases</a:t>
            </a:r>
            <a:r>
              <a:rPr lang="es-ES" sz="1100" dirty="0">
                <a:solidFill>
                  <a:schemeClr val="tx1"/>
                </a:solidFill>
              </a:rPr>
              <a:t>. </a:t>
            </a:r>
            <a:r>
              <a:rPr lang="es-ES" sz="1100" i="1" dirty="0" err="1">
                <a:solidFill>
                  <a:schemeClr val="tx1"/>
                </a:solidFill>
              </a:rPr>
              <a:t>Pury</a:t>
            </a:r>
            <a:r>
              <a:rPr lang="es-ES" sz="1100" i="1" dirty="0">
                <a:solidFill>
                  <a:schemeClr val="tx1"/>
                </a:solidFill>
              </a:rPr>
              <a:t> S. et al. </a:t>
            </a:r>
          </a:p>
          <a:p>
            <a:pPr marL="452437" lvl="8" algn="just"/>
            <a:endParaRPr sz="1100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buNone/>
            </a:pPr>
            <a:r>
              <a:rPr lang="es-ES" sz="11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Artículos </a:t>
            </a:r>
            <a:r>
              <a:rPr lang="es-ES" sz="1100" b="1" dirty="0">
                <a:solidFill>
                  <a:schemeClr val="dk1"/>
                </a:solidFill>
              </a:rPr>
              <a:t>O</a:t>
            </a:r>
            <a:r>
              <a:rPr lang="es-ES" sz="11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riginales</a:t>
            </a:r>
            <a:endParaRPr lang="es-ES" sz="11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buNone/>
            </a:pPr>
            <a:endParaRPr lang="es-ES" sz="1100" dirty="0">
              <a:solidFill>
                <a:schemeClr val="dk1"/>
              </a:solidFill>
            </a:endParaRPr>
          </a:p>
          <a:p>
            <a:pPr marL="714375" lvl="8" indent="-261938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tx1"/>
                </a:solidFill>
              </a:rPr>
              <a:t>Prevalencia de lesión renal aguda en recién nacidos pretérmino con peso menor o igual a 1600 gramos</a:t>
            </a:r>
            <a:r>
              <a:rPr lang="es-AR" sz="1100" dirty="0">
                <a:solidFill>
                  <a:schemeClr val="tx1"/>
                </a:solidFill>
              </a:rPr>
              <a:t>. </a:t>
            </a:r>
            <a:r>
              <a:rPr lang="en-US" sz="900" i="1" dirty="0">
                <a:solidFill>
                  <a:schemeClr val="tx1"/>
                </a:solidFill>
              </a:rPr>
              <a:t>Prevalence of acute kidney injury in preterm newborns weighing less than </a:t>
            </a:r>
            <a:r>
              <a:rPr lang="en-US" sz="900" i="1" dirty="0" err="1">
                <a:solidFill>
                  <a:schemeClr val="tx1"/>
                </a:solidFill>
              </a:rPr>
              <a:t>ot</a:t>
            </a:r>
            <a:r>
              <a:rPr lang="en-US" sz="900" i="1" dirty="0">
                <a:solidFill>
                  <a:schemeClr val="tx1"/>
                </a:solidFill>
              </a:rPr>
              <a:t> equal to 1600 grams</a:t>
            </a:r>
            <a:r>
              <a:rPr lang="es-ES" sz="900" i="1" dirty="0">
                <a:solidFill>
                  <a:schemeClr val="tx1"/>
                </a:solidFill>
              </a:rPr>
              <a:t>. </a:t>
            </a:r>
            <a:r>
              <a:rPr lang="es-ES" sz="1100" i="1" dirty="0" err="1">
                <a:solidFill>
                  <a:schemeClr val="tx1"/>
                </a:solidFill>
              </a:rPr>
              <a:t>Pellizzari</a:t>
            </a:r>
            <a:r>
              <a:rPr lang="es-ES" sz="1100" i="1" dirty="0">
                <a:solidFill>
                  <a:schemeClr val="tx1"/>
                </a:solidFill>
              </a:rPr>
              <a:t>. M et al.</a:t>
            </a:r>
          </a:p>
          <a:p>
            <a:pPr marL="714375" lvl="8" indent="-261938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tx1"/>
                </a:solidFill>
              </a:rPr>
              <a:t>Características epidemiológicas de la infección de </a:t>
            </a:r>
            <a:r>
              <a:rPr lang="es-ES" sz="1100" dirty="0" err="1">
                <a:solidFill>
                  <a:schemeClr val="tx1"/>
                </a:solidFill>
              </a:rPr>
              <a:t>sifilis</a:t>
            </a:r>
            <a:r>
              <a:rPr lang="es-ES" sz="1100" dirty="0">
                <a:solidFill>
                  <a:schemeClr val="tx1"/>
                </a:solidFill>
              </a:rPr>
              <a:t> en gestantes durante la pandemia de SARS-COV-2. </a:t>
            </a:r>
            <a:r>
              <a:rPr lang="en-US" sz="900" i="1" dirty="0">
                <a:solidFill>
                  <a:schemeClr val="tx1"/>
                </a:solidFill>
              </a:rPr>
              <a:t>Epidemiological characteristics of syphilis infection pregnant women during the SARS-COV-2 pandemic. </a:t>
            </a:r>
            <a:r>
              <a:rPr lang="en-US" sz="1100" i="1" dirty="0">
                <a:solidFill>
                  <a:schemeClr val="tx1"/>
                </a:solidFill>
              </a:rPr>
              <a:t>Espinosa Z. P. et al.</a:t>
            </a:r>
            <a:endParaRPr lang="es-ES" sz="1100" i="1" dirty="0">
              <a:solidFill>
                <a:schemeClr val="tx1"/>
              </a:solidFill>
            </a:endParaRPr>
          </a:p>
          <a:p>
            <a:pPr marL="714375" lvl="8" indent="-261938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tx1"/>
                </a:solidFill>
              </a:rPr>
              <a:t>Pleuritis crónica por enfermedad relacionada con IGG4. </a:t>
            </a:r>
            <a:r>
              <a:rPr lang="en-US" sz="900" i="1" dirty="0">
                <a:solidFill>
                  <a:schemeClr val="tx1"/>
                </a:solidFill>
              </a:rPr>
              <a:t>Chronic pleuritis associated with IGG4 related disease. </a:t>
            </a:r>
            <a:r>
              <a:rPr lang="es-ES" sz="1100" i="1" dirty="0">
                <a:solidFill>
                  <a:schemeClr val="tx1"/>
                </a:solidFill>
              </a:rPr>
              <a:t>Cabrera F. et al.</a:t>
            </a:r>
          </a:p>
          <a:p>
            <a:pPr marL="714375" lvl="8" indent="-261938" algn="just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tx1"/>
                </a:solidFill>
              </a:rPr>
              <a:t>Estudio de tratamientos de endodoncia regenerativa en dientes permanentes jóvenes. </a:t>
            </a:r>
            <a:r>
              <a:rPr lang="en-US" sz="900" i="1" dirty="0">
                <a:solidFill>
                  <a:schemeClr val="tx1"/>
                </a:solidFill>
              </a:rPr>
              <a:t>Study of regenerative endodontic treatments in young permanent teeth</a:t>
            </a:r>
            <a:r>
              <a:rPr lang="en-US" sz="1100" dirty="0">
                <a:solidFill>
                  <a:schemeClr val="tx1"/>
                </a:solidFill>
              </a:rPr>
              <a:t>.</a:t>
            </a:r>
            <a:r>
              <a:rPr lang="es-ES" sz="1100" dirty="0">
                <a:solidFill>
                  <a:schemeClr val="tx1"/>
                </a:solidFill>
              </a:rPr>
              <a:t> </a:t>
            </a:r>
            <a:r>
              <a:rPr lang="es-ES" sz="1100" i="1" dirty="0" err="1">
                <a:solidFill>
                  <a:schemeClr val="tx1"/>
                </a:solidFill>
              </a:rPr>
              <a:t>Cires</a:t>
            </a:r>
            <a:r>
              <a:rPr lang="es-ES" sz="1100" i="1" dirty="0">
                <a:solidFill>
                  <a:schemeClr val="tx1"/>
                </a:solidFill>
              </a:rPr>
              <a:t> F.  et al</a:t>
            </a:r>
            <a:r>
              <a:rPr lang="es-ES" sz="1100" i="1" dirty="0">
                <a:solidFill>
                  <a:schemeClr val="dk1"/>
                </a:solidFill>
              </a:rPr>
              <a:t>.</a:t>
            </a:r>
          </a:p>
          <a:p>
            <a:pPr marL="452437" lvl="8" algn="just"/>
            <a:endParaRPr lang="es-ES" sz="1100" i="1" dirty="0">
              <a:solidFill>
                <a:schemeClr val="dk1"/>
              </a:solidFill>
            </a:endParaRPr>
          </a:p>
          <a:p>
            <a:pPr lvl="8" algn="just"/>
            <a:r>
              <a:rPr lang="es-ES" sz="1100" b="1" dirty="0">
                <a:solidFill>
                  <a:schemeClr val="dk1"/>
                </a:solidFill>
              </a:rPr>
              <a:t>Casos Clínicos</a:t>
            </a:r>
          </a:p>
          <a:p>
            <a:pPr lvl="8" algn="just"/>
            <a:endParaRPr lang="es-ES" sz="1100" b="1" dirty="0">
              <a:solidFill>
                <a:schemeClr val="dk1"/>
              </a:solidFill>
            </a:endParaRPr>
          </a:p>
          <a:p>
            <a:pPr marL="714375" lvl="8" indent="-261938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tx1"/>
                </a:solidFill>
              </a:rPr>
              <a:t>Hepatitis aguda grave inmunomediada por </a:t>
            </a:r>
            <a:r>
              <a:rPr lang="es-ES" sz="1100" dirty="0" err="1">
                <a:solidFill>
                  <a:schemeClr val="tx1"/>
                </a:solidFill>
              </a:rPr>
              <a:t>pembrolizumab</a:t>
            </a:r>
            <a:r>
              <a:rPr lang="es-ES" sz="1100" dirty="0">
                <a:solidFill>
                  <a:schemeClr val="tx1"/>
                </a:solidFill>
              </a:rPr>
              <a:t>: a propósito de un caso</a:t>
            </a:r>
            <a:r>
              <a:rPr lang="es-AR" sz="900" i="1" dirty="0">
                <a:solidFill>
                  <a:schemeClr val="tx1"/>
                </a:solidFill>
              </a:rPr>
              <a:t>.</a:t>
            </a:r>
            <a:r>
              <a:rPr lang="en-US" sz="900" i="1" dirty="0">
                <a:solidFill>
                  <a:schemeClr val="tx1"/>
                </a:solidFill>
              </a:rPr>
              <a:t> Acute severe immune mediated hepatitis due to pembrolizumab: a case report</a:t>
            </a:r>
            <a:r>
              <a:rPr lang="en-US" sz="1100" dirty="0">
                <a:solidFill>
                  <a:schemeClr val="tx1"/>
                </a:solidFill>
              </a:rPr>
              <a:t>. </a:t>
            </a:r>
            <a:r>
              <a:rPr lang="en-US" sz="1100" dirty="0" err="1">
                <a:solidFill>
                  <a:schemeClr val="tx1"/>
                </a:solidFill>
              </a:rPr>
              <a:t>Stehli</a:t>
            </a:r>
            <a:r>
              <a:rPr lang="en-US" sz="1100" dirty="0">
                <a:solidFill>
                  <a:schemeClr val="tx1"/>
                </a:solidFill>
              </a:rPr>
              <a:t> C. et al.</a:t>
            </a:r>
          </a:p>
          <a:p>
            <a:pPr marL="714375" lvl="8" indent="-261938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tx1"/>
                </a:solidFill>
              </a:rPr>
              <a:t>Pancreatitis aguda de probable asociación a </a:t>
            </a:r>
            <a:r>
              <a:rPr lang="es-ES" sz="1100" dirty="0" err="1">
                <a:solidFill>
                  <a:schemeClr val="tx1"/>
                </a:solidFill>
              </a:rPr>
              <a:t>saxagliptina</a:t>
            </a:r>
            <a:r>
              <a:rPr lang="es-ES" sz="1100" dirty="0">
                <a:solidFill>
                  <a:schemeClr val="tx1"/>
                </a:solidFill>
              </a:rPr>
              <a:t>: a propósito de un caso.</a:t>
            </a:r>
            <a:r>
              <a:rPr lang="en-US" sz="900" i="1" dirty="0">
                <a:solidFill>
                  <a:schemeClr val="tx1"/>
                </a:solidFill>
              </a:rPr>
              <a:t>Acute pancreatitis probably associated with </a:t>
            </a:r>
            <a:r>
              <a:rPr lang="en-US" sz="900" i="1" dirty="0" err="1">
                <a:solidFill>
                  <a:schemeClr val="tx1"/>
                </a:solidFill>
              </a:rPr>
              <a:t>saxagliptin</a:t>
            </a:r>
            <a:r>
              <a:rPr lang="en-US" sz="900" i="1" dirty="0">
                <a:solidFill>
                  <a:schemeClr val="tx1"/>
                </a:solidFill>
              </a:rPr>
              <a:t>: about a case</a:t>
            </a:r>
            <a:r>
              <a:rPr lang="en-US" sz="1100" i="1" dirty="0">
                <a:solidFill>
                  <a:schemeClr val="tx1"/>
                </a:solidFill>
              </a:rPr>
              <a:t>. </a:t>
            </a:r>
            <a:r>
              <a:rPr lang="en-US" sz="1100" i="1" dirty="0" err="1">
                <a:solidFill>
                  <a:schemeClr val="tx1"/>
                </a:solidFill>
              </a:rPr>
              <a:t>Pagliero</a:t>
            </a:r>
            <a:r>
              <a:rPr lang="en-US" sz="1100" i="1" dirty="0">
                <a:solidFill>
                  <a:schemeClr val="tx1"/>
                </a:solidFill>
              </a:rPr>
              <a:t> </a:t>
            </a:r>
            <a:r>
              <a:rPr lang="en-US" sz="1100" dirty="0">
                <a:solidFill>
                  <a:schemeClr val="tx1"/>
                </a:solidFill>
              </a:rPr>
              <a:t>E. et al</a:t>
            </a:r>
            <a:r>
              <a:rPr lang="en-US" sz="1100" dirty="0" smtClean="0">
                <a:solidFill>
                  <a:schemeClr val="tx1"/>
                </a:solidFill>
              </a:rPr>
              <a:t>.</a:t>
            </a:r>
          </a:p>
          <a:p>
            <a:pPr lvl="8" algn="just"/>
            <a:endParaRPr lang="es-AR" sz="1100" b="1" dirty="0" smtClean="0">
              <a:solidFill>
                <a:schemeClr val="dk1"/>
              </a:solidFill>
            </a:endParaRPr>
          </a:p>
          <a:p>
            <a:pPr lvl="8" algn="just"/>
            <a:r>
              <a:rPr lang="es-AR" sz="1100" b="1" dirty="0" smtClean="0">
                <a:solidFill>
                  <a:schemeClr val="dk1"/>
                </a:solidFill>
              </a:rPr>
              <a:t>Narrativa    </a:t>
            </a:r>
            <a:endParaRPr lang="es-AR" sz="1100" b="1" dirty="0">
              <a:solidFill>
                <a:schemeClr val="dk1"/>
              </a:solidFill>
            </a:endParaRPr>
          </a:p>
          <a:p>
            <a:pPr lvl="8" algn="just"/>
            <a:r>
              <a:rPr lang="es-AR" sz="1100" b="1" dirty="0">
                <a:solidFill>
                  <a:schemeClr val="dk1"/>
                </a:solidFill>
              </a:rPr>
              <a:t>     </a:t>
            </a:r>
            <a:endParaRPr lang="es-AR" sz="1100" dirty="0">
              <a:solidFill>
                <a:schemeClr val="tx1"/>
              </a:solidFill>
            </a:endParaRPr>
          </a:p>
          <a:p>
            <a:pPr marL="720725" lvl="8" indent="-269875" algn="just">
              <a:buFont typeface="Arial" panose="020B0604020202020204" pitchFamily="34" charset="0"/>
              <a:buChar char="•"/>
            </a:pPr>
            <a:r>
              <a:rPr lang="es-AR" sz="1100" dirty="0">
                <a:solidFill>
                  <a:schemeClr val="tx1"/>
                </a:solidFill>
              </a:rPr>
              <a:t> </a:t>
            </a:r>
            <a:r>
              <a:rPr lang="es-ES" sz="1100" dirty="0">
                <a:solidFill>
                  <a:schemeClr val="tx1"/>
                </a:solidFill>
              </a:rPr>
              <a:t>Ser médico de niños . </a:t>
            </a:r>
            <a:r>
              <a:rPr lang="en-US" sz="900" i="1" dirty="0">
                <a:solidFill>
                  <a:schemeClr val="tx1"/>
                </a:solidFill>
              </a:rPr>
              <a:t>Being a pediatrician</a:t>
            </a:r>
            <a:r>
              <a:rPr lang="en-US" sz="1100" b="1" dirty="0">
                <a:solidFill>
                  <a:schemeClr val="tx1"/>
                </a:solidFill>
              </a:rPr>
              <a:t>. </a:t>
            </a:r>
            <a:r>
              <a:rPr lang="en-US" sz="1100" i="1" dirty="0" err="1">
                <a:solidFill>
                  <a:schemeClr val="tx1"/>
                </a:solidFill>
              </a:rPr>
              <a:t>Kronwitter</a:t>
            </a:r>
            <a:r>
              <a:rPr lang="en-US" sz="1100" i="1" dirty="0">
                <a:solidFill>
                  <a:schemeClr val="tx1"/>
                </a:solidFill>
              </a:rPr>
              <a:t> C. L</a:t>
            </a:r>
            <a:endParaRPr sz="1100" i="1" dirty="0">
              <a:solidFill>
                <a:schemeClr val="tx1"/>
              </a:solidFill>
            </a:endParaRPr>
          </a:p>
          <a:p>
            <a:pPr marL="452437" lvl="1" algn="just">
              <a:buClr>
                <a:schemeClr val="dk1"/>
              </a:buClr>
              <a:buSzPts val="1100"/>
            </a:pPr>
            <a:endParaRPr lang="fr-FR" sz="1100" i="1" dirty="0">
              <a:solidFill>
                <a:schemeClr val="dk1"/>
              </a:solidFill>
            </a:endParaRPr>
          </a:p>
          <a:p>
            <a:pPr algn="just"/>
            <a:r>
              <a:rPr lang="es-ES" sz="1100" b="1" dirty="0">
                <a:solidFill>
                  <a:schemeClr val="dk1"/>
                </a:solidFill>
              </a:rPr>
              <a:t>        </a:t>
            </a:r>
            <a:endParaRPr dirty="0"/>
          </a:p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1" indent="-101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AR" sz="1100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4135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</a:t>
            </a: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5093315" y="9161076"/>
            <a:ext cx="1276496" cy="2769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ISSN 2545-8302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0" y="9010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4838700" y="228600"/>
            <a:ext cx="162813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/>
          <p:nvPr/>
        </p:nvSpPr>
        <p:spPr>
          <a:xfrm flipH="1">
            <a:off x="5044439" y="0"/>
            <a:ext cx="176593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ISSN: 2545-8302</a:t>
            </a:r>
            <a:endParaRPr dirty="0"/>
          </a:p>
        </p:txBody>
      </p:sp>
      <p:sp>
        <p:nvSpPr>
          <p:cNvPr id="18" name="Google Shape;98;p1"/>
          <p:cNvSpPr/>
          <p:nvPr/>
        </p:nvSpPr>
        <p:spPr>
          <a:xfrm>
            <a:off x="3934691" y="1651098"/>
            <a:ext cx="287568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Año 2023 Vol. 8 N.º4 Octubre-Diciembre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Córdoba, Argentina</a:t>
            </a:r>
            <a:r>
              <a:rPr lang="es-E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5995</TotalTime>
  <Words>314</Words>
  <Application>Microsoft Office PowerPoint</Application>
  <PresentationFormat>A4 (210 x 297 mm)</PresentationFormat>
  <Paragraphs>37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Pedro Bruzzesi</cp:lastModifiedBy>
  <cp:revision>127</cp:revision>
  <dcterms:created xsi:type="dcterms:W3CDTF">2017-12-14T23:14:33Z</dcterms:created>
  <dcterms:modified xsi:type="dcterms:W3CDTF">2023-09-29T19:03:09Z</dcterms:modified>
</cp:coreProperties>
</file>