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tUFAwA5W82BKYPTyE2qtwBFXv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2098" y="-1637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600"/>
            <a:ext cx="4532000" cy="372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65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6858000" cy="2112723"/>
          </a:xfrm>
          <a:prstGeom prst="rect">
            <a:avLst/>
          </a:prstGeom>
        </p:spPr>
      </p:pic>
      <p:pic>
        <p:nvPicPr>
          <p:cNvPr id="97" name="Google Shape;9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85850" y="471148"/>
            <a:ext cx="4867275" cy="1066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"/>
          <p:cNvPicPr preferRelativeResize="0"/>
          <p:nvPr/>
        </p:nvPicPr>
        <p:blipFill rotWithShape="1">
          <a:blip r:embed="rId5">
            <a:alphaModFix/>
          </a:blip>
          <a:srcRect t="6851"/>
          <a:stretch/>
        </p:blipFill>
        <p:spPr>
          <a:xfrm>
            <a:off x="-786" y="8808720"/>
            <a:ext cx="6858785" cy="109728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2056841" y="9710887"/>
            <a:ext cx="4877358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*Imagen: </a:t>
            </a:r>
            <a:r>
              <a:rPr lang="es-ES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Sierras Norte, </a:t>
            </a:r>
            <a:r>
              <a:rPr lang="es-ES" sz="10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Tulumba</a:t>
            </a:r>
            <a:r>
              <a:rPr lang="es-ES" sz="1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Córdoba, Argentina.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-20172" y="2008943"/>
            <a:ext cx="6487010" cy="8566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buNone/>
            </a:pPr>
            <a:endParaRPr lang="es-ES" sz="1100" b="1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buNone/>
            </a:pPr>
            <a:r>
              <a:rPr lang="es-ES" sz="11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Editorial </a:t>
            </a:r>
            <a:endParaRPr lang="es-ES" sz="1100" b="1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buNone/>
            </a:pPr>
            <a:endParaRPr lang="es-ES" sz="1100" b="1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8" algn="just">
              <a:buFont typeface="Arial" panose="020B0604020202020204" pitchFamily="34" charset="0"/>
              <a:buChar char="•"/>
            </a:pPr>
            <a:r>
              <a:rPr lang="es-AR" sz="1100" dirty="0">
                <a:solidFill>
                  <a:schemeClr val="dk1"/>
                </a:solidFill>
              </a:rPr>
              <a:t>Investigación y </a:t>
            </a:r>
            <a:r>
              <a:rPr lang="es-AR" sz="1100" dirty="0" smtClean="0">
                <a:solidFill>
                  <a:schemeClr val="dk1"/>
                </a:solidFill>
              </a:rPr>
              <a:t>bioética.</a:t>
            </a:r>
            <a:r>
              <a:rPr lang="en-US" sz="1100" dirty="0" smtClean="0">
                <a:solidFill>
                  <a:schemeClr val="dk1"/>
                </a:solidFill>
              </a:rPr>
              <a:t> </a:t>
            </a:r>
            <a:r>
              <a:rPr lang="en-US" sz="900" i="1" dirty="0">
                <a:solidFill>
                  <a:schemeClr val="dk1"/>
                </a:solidFill>
              </a:rPr>
              <a:t>Research and </a:t>
            </a:r>
            <a:r>
              <a:rPr lang="en-US" sz="900" i="1" dirty="0" smtClean="0">
                <a:solidFill>
                  <a:schemeClr val="dk1"/>
                </a:solidFill>
              </a:rPr>
              <a:t>Bioethics. </a:t>
            </a:r>
            <a:r>
              <a:rPr lang="es-AR" sz="1100" i="1" dirty="0" smtClean="0">
                <a:solidFill>
                  <a:schemeClr val="dk1"/>
                </a:solidFill>
              </a:rPr>
              <a:t>Elbaba J.S</a:t>
            </a:r>
            <a:r>
              <a:rPr lang="es-ES" sz="1100" i="1" dirty="0" smtClean="0">
                <a:solidFill>
                  <a:schemeClr val="dk1"/>
                </a:solidFill>
              </a:rPr>
              <a:t>.</a:t>
            </a:r>
          </a:p>
          <a:p>
            <a:pPr marL="452437" lvl="8" algn="just"/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buNone/>
            </a:pPr>
            <a:r>
              <a:rPr lang="es-ES" sz="11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Artículo </a:t>
            </a:r>
            <a:r>
              <a:rPr lang="es-ES" sz="1100" b="1" dirty="0" smtClean="0">
                <a:solidFill>
                  <a:schemeClr val="dk1"/>
                </a:solidFill>
              </a:rPr>
              <a:t>o</a:t>
            </a:r>
            <a:r>
              <a:rPr lang="es-ES" sz="11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riginal</a:t>
            </a:r>
          </a:p>
          <a:p>
            <a:pPr marL="0" marR="0" lvl="0" indent="0" algn="just" rtl="0">
              <a:buNone/>
            </a:pPr>
            <a:endParaRPr lang="es-ES" sz="1100" dirty="0">
              <a:solidFill>
                <a:schemeClr val="dk1"/>
              </a:solidFill>
            </a:endParaRPr>
          </a:p>
          <a:p>
            <a:pPr marL="714375" lvl="8" indent="-261938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dk1"/>
                </a:solidFill>
              </a:rPr>
              <a:t>Radioterapia de intensidad modulada versus radioterapia tridimensional en pacientes con cáncer de esófago inoperable: resultados clínicos, toxicidades y análisis dosimétrico</a:t>
            </a:r>
            <a:r>
              <a:rPr lang="es-ES" sz="1100" dirty="0" smtClean="0">
                <a:solidFill>
                  <a:schemeClr val="dk1"/>
                </a:solidFill>
              </a:rPr>
              <a:t>. </a:t>
            </a:r>
            <a:r>
              <a:rPr lang="en-US" sz="900" i="1" dirty="0">
                <a:solidFill>
                  <a:schemeClr val="dk1"/>
                </a:solidFill>
              </a:rPr>
              <a:t>Intensity-modulated radiation therapy versus three-dimensional radiation therapy in patients with inoperable esophageal cancer: clinical results, toxicities, and dosimetric analysis </a:t>
            </a:r>
            <a:r>
              <a:rPr lang="en-US" sz="900" i="1" dirty="0" smtClean="0">
                <a:solidFill>
                  <a:schemeClr val="dk1"/>
                </a:solidFill>
              </a:rPr>
              <a:t>.</a:t>
            </a:r>
            <a:r>
              <a:rPr lang="es-ES" sz="1100" i="1" dirty="0" smtClean="0">
                <a:solidFill>
                  <a:schemeClr val="dk1"/>
                </a:solidFill>
              </a:rPr>
              <a:t>Gómez Palacios </a:t>
            </a:r>
            <a:r>
              <a:rPr lang="es-ES" sz="1100" i="1" dirty="0">
                <a:solidFill>
                  <a:schemeClr val="dk1"/>
                </a:solidFill>
              </a:rPr>
              <a:t>A</a:t>
            </a:r>
            <a:r>
              <a:rPr lang="es-ES" sz="1100" i="1" dirty="0" smtClean="0">
                <a:solidFill>
                  <a:schemeClr val="dk1"/>
                </a:solidFill>
              </a:rPr>
              <a:t>.M</a:t>
            </a:r>
            <a:r>
              <a:rPr lang="es-ES" sz="1100" i="1" dirty="0">
                <a:solidFill>
                  <a:schemeClr val="dk1"/>
                </a:solidFill>
              </a:rPr>
              <a:t>. et al</a:t>
            </a:r>
            <a:r>
              <a:rPr lang="es-ES" sz="1100" i="1" dirty="0" smtClean="0">
                <a:solidFill>
                  <a:schemeClr val="dk1"/>
                </a:solidFill>
              </a:rPr>
              <a:t>.</a:t>
            </a:r>
            <a:endParaRPr lang="es-ES" sz="1100" i="1" dirty="0">
              <a:solidFill>
                <a:schemeClr val="dk1"/>
              </a:solidFill>
            </a:endParaRPr>
          </a:p>
          <a:p>
            <a:pPr marL="714375" lvl="8" indent="-261938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AR" sz="1100" dirty="0">
                <a:solidFill>
                  <a:schemeClr val="dk1"/>
                </a:solidFill>
              </a:rPr>
              <a:t>Prevalencia de remanentes de colesterol aumentado en pacientes diabéticos tipo 2</a:t>
            </a:r>
            <a:r>
              <a:rPr lang="es-ES" sz="1100" dirty="0" smtClean="0">
                <a:solidFill>
                  <a:schemeClr val="dk1"/>
                </a:solidFill>
              </a:rPr>
              <a:t>.</a:t>
            </a:r>
            <a:r>
              <a:rPr lang="es-ES" sz="900" dirty="0" smtClean="0">
                <a:solidFill>
                  <a:schemeClr val="dk1"/>
                </a:solidFill>
              </a:rPr>
              <a:t> </a:t>
            </a:r>
            <a:r>
              <a:rPr lang="en-US" sz="900" i="1" dirty="0">
                <a:solidFill>
                  <a:schemeClr val="dk1"/>
                </a:solidFill>
              </a:rPr>
              <a:t>Prevalence of remaining cholesterol increased in type 2 diabetic </a:t>
            </a:r>
            <a:r>
              <a:rPr lang="en-US" sz="900" i="1" dirty="0" smtClean="0">
                <a:solidFill>
                  <a:schemeClr val="dk1"/>
                </a:solidFill>
              </a:rPr>
              <a:t>patients. </a:t>
            </a:r>
            <a:r>
              <a:rPr lang="en-US" sz="1100" i="1" dirty="0" smtClean="0">
                <a:solidFill>
                  <a:schemeClr val="dk1"/>
                </a:solidFill>
              </a:rPr>
              <a:t>Tapia C</a:t>
            </a:r>
            <a:r>
              <a:rPr lang="en-US" sz="1100" i="1" dirty="0">
                <a:solidFill>
                  <a:schemeClr val="dk1"/>
                </a:solidFill>
              </a:rPr>
              <a:t>.</a:t>
            </a:r>
            <a:r>
              <a:rPr lang="en-US" sz="1100" i="1" dirty="0" smtClean="0">
                <a:solidFill>
                  <a:schemeClr val="dk1"/>
                </a:solidFill>
              </a:rPr>
              <a:t>et </a:t>
            </a:r>
            <a:r>
              <a:rPr lang="en-US" sz="1100" i="1" dirty="0">
                <a:solidFill>
                  <a:schemeClr val="dk1"/>
                </a:solidFill>
              </a:rPr>
              <a:t>al.</a:t>
            </a:r>
            <a:endParaRPr lang="es-ES" sz="1100" i="1" dirty="0">
              <a:solidFill>
                <a:schemeClr val="dk1"/>
              </a:solidFill>
            </a:endParaRPr>
          </a:p>
          <a:p>
            <a:pPr marL="714375" lvl="8" indent="-261938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AR" sz="1100" dirty="0">
                <a:solidFill>
                  <a:schemeClr val="dk1"/>
                </a:solidFill>
              </a:rPr>
              <a:t>Frecuencia y causas de reingresos hospitalarios de pacientes adultos </a:t>
            </a:r>
            <a:r>
              <a:rPr lang="es-AR" sz="1100" dirty="0" smtClean="0">
                <a:solidFill>
                  <a:schemeClr val="dk1"/>
                </a:solidFill>
              </a:rPr>
              <a:t>internados. </a:t>
            </a:r>
            <a:r>
              <a:rPr lang="en-US" sz="900" i="1" dirty="0" smtClean="0">
                <a:solidFill>
                  <a:schemeClr val="dk1"/>
                </a:solidFill>
              </a:rPr>
              <a:t>Frequency </a:t>
            </a:r>
            <a:r>
              <a:rPr lang="en-US" sz="900" i="1" dirty="0">
                <a:solidFill>
                  <a:schemeClr val="dk1"/>
                </a:solidFill>
              </a:rPr>
              <a:t>and causes of hospital readmissions of adult patients </a:t>
            </a:r>
            <a:r>
              <a:rPr lang="en-US" sz="900" i="1" dirty="0" smtClean="0">
                <a:solidFill>
                  <a:schemeClr val="dk1"/>
                </a:solidFill>
              </a:rPr>
              <a:t>admitted. </a:t>
            </a:r>
            <a:r>
              <a:rPr lang="en-US" sz="1100" i="1" dirty="0" smtClean="0">
                <a:solidFill>
                  <a:schemeClr val="dk1"/>
                </a:solidFill>
              </a:rPr>
              <a:t>Chavesta Carrillo L</a:t>
            </a:r>
            <a:r>
              <a:rPr lang="en-US" sz="900" i="1" dirty="0" smtClean="0">
                <a:solidFill>
                  <a:schemeClr val="dk1"/>
                </a:solidFill>
              </a:rPr>
              <a:t>.</a:t>
            </a:r>
            <a:r>
              <a:rPr lang="es-ES" sz="1100" i="1" dirty="0" smtClean="0">
                <a:solidFill>
                  <a:schemeClr val="dk1"/>
                </a:solidFill>
              </a:rPr>
              <a:t> </a:t>
            </a:r>
            <a:r>
              <a:rPr lang="es-ES" sz="1100" i="1" dirty="0">
                <a:solidFill>
                  <a:schemeClr val="dk1"/>
                </a:solidFill>
              </a:rPr>
              <a:t>et al</a:t>
            </a:r>
          </a:p>
          <a:p>
            <a:pPr marL="714375" lvl="8" indent="-261938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AR" sz="1100" dirty="0">
                <a:solidFill>
                  <a:schemeClr val="dk1"/>
                </a:solidFill>
              </a:rPr>
              <a:t>Utilidad de la resonancia magnética avanzada para la aproximación diagnóstica preoperatoria en gliomas</a:t>
            </a:r>
            <a:r>
              <a:rPr lang="es-ES" sz="1100" dirty="0" smtClean="0">
                <a:solidFill>
                  <a:schemeClr val="dk1"/>
                </a:solidFill>
              </a:rPr>
              <a:t>. </a:t>
            </a:r>
            <a:r>
              <a:rPr lang="en-US" sz="900" i="1" dirty="0">
                <a:solidFill>
                  <a:schemeClr val="dk1"/>
                </a:solidFill>
              </a:rPr>
              <a:t>Usefulness of advanced magnetic resonance for the preoperative diagnostic approach in </a:t>
            </a:r>
            <a:r>
              <a:rPr lang="en-US" sz="900" i="1" dirty="0" smtClean="0">
                <a:solidFill>
                  <a:schemeClr val="dk1"/>
                </a:solidFill>
              </a:rPr>
              <a:t>gliomas</a:t>
            </a:r>
            <a:r>
              <a:rPr lang="en-US" sz="1100" i="1" dirty="0" smtClean="0">
                <a:solidFill>
                  <a:schemeClr val="dk1"/>
                </a:solidFill>
              </a:rPr>
              <a:t>.</a:t>
            </a:r>
            <a:r>
              <a:rPr lang="es-ES" sz="1100" i="1" dirty="0" smtClean="0">
                <a:solidFill>
                  <a:schemeClr val="dk1"/>
                </a:solidFill>
              </a:rPr>
              <a:t>Rinaudo Mariani. et al.</a:t>
            </a:r>
            <a:endParaRPr lang="es-ES" sz="1100" i="1" dirty="0">
              <a:solidFill>
                <a:schemeClr val="dk1"/>
              </a:solidFill>
            </a:endParaRPr>
          </a:p>
          <a:p>
            <a:pPr marL="714375" lvl="8" indent="-261938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AR" sz="1100" dirty="0">
                <a:solidFill>
                  <a:schemeClr val="dk1"/>
                </a:solidFill>
              </a:rPr>
              <a:t>Hábitos de sueño en niños durante la cuarentena por </a:t>
            </a:r>
            <a:r>
              <a:rPr lang="es-AR" sz="1100" dirty="0" smtClean="0">
                <a:solidFill>
                  <a:schemeClr val="dk1"/>
                </a:solidFill>
              </a:rPr>
              <a:t>Covid-19.</a:t>
            </a:r>
            <a:r>
              <a:rPr lang="en-US" sz="900" i="1" dirty="0">
                <a:solidFill>
                  <a:schemeClr val="dk1"/>
                </a:solidFill>
              </a:rPr>
              <a:t> Sleep patterns in children during the quarantine by Covid- </a:t>
            </a:r>
            <a:r>
              <a:rPr lang="en-US" sz="900" i="1" dirty="0" smtClean="0">
                <a:solidFill>
                  <a:schemeClr val="dk1"/>
                </a:solidFill>
              </a:rPr>
              <a:t>19.</a:t>
            </a:r>
            <a:r>
              <a:rPr lang="en-US" sz="1100" i="1" dirty="0" smtClean="0">
                <a:solidFill>
                  <a:schemeClr val="dk1"/>
                </a:solidFill>
              </a:rPr>
              <a:t> Miculán J. et al.  </a:t>
            </a:r>
            <a:endParaRPr lang="es-AR" sz="1100" b="1" dirty="0" smtClean="0">
              <a:solidFill>
                <a:schemeClr val="dk1"/>
              </a:solidFill>
            </a:endParaRPr>
          </a:p>
          <a:p>
            <a:pPr lvl="8" algn="just"/>
            <a:r>
              <a:rPr lang="es-AR" sz="1100" b="1" dirty="0" smtClean="0">
                <a:solidFill>
                  <a:schemeClr val="dk1"/>
                </a:solidFill>
              </a:rPr>
              <a:t>Caso clínico</a:t>
            </a:r>
          </a:p>
          <a:p>
            <a:pPr lvl="8" algn="just"/>
            <a:endParaRPr lang="es-AR" sz="1100" b="1" dirty="0" smtClean="0">
              <a:solidFill>
                <a:schemeClr val="dk1"/>
              </a:solidFill>
            </a:endParaRPr>
          </a:p>
          <a:p>
            <a:pPr marL="714375" lvl="8" indent="-261938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AR" sz="1100" dirty="0">
                <a:solidFill>
                  <a:schemeClr val="dk1"/>
                </a:solidFill>
              </a:rPr>
              <a:t>Enfermedad meningocócica invasiva en paciente presumiblemente inmunocompetente</a:t>
            </a:r>
            <a:r>
              <a:rPr lang="en-US" sz="1100" dirty="0">
                <a:solidFill>
                  <a:schemeClr val="dk1"/>
                </a:solidFill>
              </a:rPr>
              <a:t>. </a:t>
            </a:r>
            <a:r>
              <a:rPr lang="en-US" sz="900" i="1" dirty="0">
                <a:solidFill>
                  <a:schemeClr val="dk1"/>
                </a:solidFill>
              </a:rPr>
              <a:t>Invasive meningococcal disease in a presumably immunocompetent patient</a:t>
            </a:r>
            <a:r>
              <a:rPr lang="en-US" sz="1100" dirty="0">
                <a:solidFill>
                  <a:schemeClr val="dk1"/>
                </a:solidFill>
              </a:rPr>
              <a:t>. </a:t>
            </a:r>
            <a:r>
              <a:rPr lang="en-US" sz="1100" i="1" dirty="0">
                <a:solidFill>
                  <a:schemeClr val="dk1"/>
                </a:solidFill>
              </a:rPr>
              <a:t>Diaz P. et al</a:t>
            </a:r>
            <a:r>
              <a:rPr lang="en-US" sz="1100" dirty="0">
                <a:solidFill>
                  <a:schemeClr val="dk1"/>
                </a:solidFill>
              </a:rPr>
              <a:t>. </a:t>
            </a:r>
          </a:p>
          <a:p>
            <a:pPr marL="714375" lvl="8" indent="-261938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AR" sz="1100" dirty="0">
                <a:solidFill>
                  <a:schemeClr val="dk1"/>
                </a:solidFill>
              </a:rPr>
              <a:t>Fascitis necrotizante, cuando el tiempo vale oro.</a:t>
            </a:r>
            <a:r>
              <a:rPr lang="en-US" sz="1100" dirty="0">
                <a:solidFill>
                  <a:schemeClr val="dk1"/>
                </a:solidFill>
              </a:rPr>
              <a:t> </a:t>
            </a:r>
            <a:r>
              <a:rPr lang="en-US" sz="900" i="1" dirty="0">
                <a:solidFill>
                  <a:schemeClr val="dk1"/>
                </a:solidFill>
              </a:rPr>
              <a:t>Necrotizing fasciitis, when time is gold</a:t>
            </a:r>
            <a:r>
              <a:rPr lang="en-US" sz="1100" dirty="0">
                <a:solidFill>
                  <a:schemeClr val="dk1"/>
                </a:solidFill>
              </a:rPr>
              <a:t>. </a:t>
            </a:r>
            <a:r>
              <a:rPr lang="en-US" sz="1100" i="1" dirty="0">
                <a:solidFill>
                  <a:schemeClr val="dk1"/>
                </a:solidFill>
              </a:rPr>
              <a:t>Lozano P.B. et al. </a:t>
            </a:r>
            <a:endParaRPr lang="es-AR" sz="1100" i="1" dirty="0">
              <a:solidFill>
                <a:schemeClr val="dk1"/>
              </a:solidFill>
            </a:endParaRPr>
          </a:p>
          <a:p>
            <a:pPr lvl="8" algn="just"/>
            <a:r>
              <a:rPr lang="es-AR" sz="1100" b="1" dirty="0" smtClean="0">
                <a:solidFill>
                  <a:schemeClr val="dk1"/>
                </a:solidFill>
              </a:rPr>
              <a:t>Semblanza  </a:t>
            </a:r>
          </a:p>
          <a:p>
            <a:pPr lvl="8" algn="just"/>
            <a:r>
              <a:rPr lang="es-AR" sz="1100" b="1" dirty="0" smtClean="0">
                <a:solidFill>
                  <a:schemeClr val="dk1"/>
                </a:solidFill>
              </a:rPr>
              <a:t>        </a:t>
            </a:r>
            <a:endParaRPr lang="es-AR" sz="1100" b="1" dirty="0">
              <a:solidFill>
                <a:schemeClr val="dk1"/>
              </a:solidFill>
            </a:endParaRPr>
          </a:p>
          <a:p>
            <a:pPr marL="622300" lvl="8" indent="-179388" algn="just">
              <a:buFont typeface="Arial" panose="020B0604020202020204" pitchFamily="34" charset="0"/>
              <a:buChar char="•"/>
            </a:pPr>
            <a:r>
              <a:rPr lang="es-AR" sz="1100" dirty="0" smtClean="0">
                <a:solidFill>
                  <a:schemeClr val="dk1"/>
                </a:solidFill>
              </a:rPr>
              <a:t>   </a:t>
            </a:r>
            <a:r>
              <a:rPr lang="es-AR" sz="1100" dirty="0">
                <a:solidFill>
                  <a:schemeClr val="dk1"/>
                </a:solidFill>
              </a:rPr>
              <a:t>Prof. Dr. Miguel Manzur (1918-2012</a:t>
            </a:r>
            <a:r>
              <a:rPr lang="es-AR" sz="1100" dirty="0" smtClean="0">
                <a:solidFill>
                  <a:schemeClr val="dk1"/>
                </a:solidFill>
              </a:rPr>
              <a:t>). </a:t>
            </a:r>
            <a:r>
              <a:rPr lang="es-AR" sz="1100" i="1" dirty="0" smtClean="0">
                <a:solidFill>
                  <a:schemeClr val="dk1"/>
                </a:solidFill>
              </a:rPr>
              <a:t>Imwinkelried M.Á.</a:t>
            </a:r>
          </a:p>
          <a:p>
            <a:pPr marL="442912" lvl="8" algn="just"/>
            <a:endParaRPr lang="es-AR" sz="1100" i="1" dirty="0" smtClean="0">
              <a:solidFill>
                <a:schemeClr val="dk1"/>
              </a:solidFill>
            </a:endParaRPr>
          </a:p>
          <a:p>
            <a:pPr lvl="8" algn="just"/>
            <a:r>
              <a:rPr lang="es-AR" sz="1100" b="1" dirty="0">
                <a:solidFill>
                  <a:schemeClr val="dk1"/>
                </a:solidFill>
              </a:rPr>
              <a:t>Tesis </a:t>
            </a:r>
            <a:r>
              <a:rPr lang="es-AR" sz="1100" b="1" dirty="0" smtClean="0">
                <a:solidFill>
                  <a:schemeClr val="dk1"/>
                </a:solidFill>
              </a:rPr>
              <a:t>Doctoral</a:t>
            </a:r>
          </a:p>
          <a:p>
            <a:pPr lvl="8" algn="just"/>
            <a:endParaRPr lang="es-AR" sz="1100" b="1" dirty="0" smtClean="0">
              <a:solidFill>
                <a:schemeClr val="dk1"/>
              </a:solidFill>
            </a:endParaRPr>
          </a:p>
          <a:p>
            <a:pPr marL="720725" lvl="8" indent="-269875" algn="just">
              <a:buFont typeface="Arial" panose="020B0604020202020204" pitchFamily="34" charset="0"/>
              <a:buChar char="•"/>
            </a:pPr>
            <a:r>
              <a:rPr lang="es-AR" sz="1100" dirty="0">
                <a:solidFill>
                  <a:schemeClr val="dk1"/>
                </a:solidFill>
              </a:rPr>
              <a:t>Desórdenes congénitos de la glicosilación (CDG): búsqueda de variantes génicas y alteraciones glicoproteicas en pacientes argentinos. </a:t>
            </a:r>
            <a:r>
              <a:rPr lang="es-AR" sz="1100" i="1" dirty="0">
                <a:solidFill>
                  <a:schemeClr val="dk1"/>
                </a:solidFill>
              </a:rPr>
              <a:t>Papazoglu </a:t>
            </a:r>
            <a:r>
              <a:rPr lang="es-AR" sz="1100" i="1" dirty="0" smtClean="0">
                <a:solidFill>
                  <a:schemeClr val="dk1"/>
                </a:solidFill>
              </a:rPr>
              <a:t>G.M</a:t>
            </a:r>
            <a:r>
              <a:rPr lang="es-AR" sz="1100" i="1" dirty="0" smtClean="0">
                <a:solidFill>
                  <a:schemeClr val="dk1"/>
                </a:solidFill>
              </a:rPr>
              <a:t>.</a:t>
            </a:r>
            <a:r>
              <a:rPr lang="es-AR" sz="1100" i="1" dirty="0" smtClean="0">
                <a:solidFill>
                  <a:schemeClr val="dk1"/>
                </a:solidFill>
              </a:rPr>
              <a:t> </a:t>
            </a:r>
          </a:p>
          <a:p>
            <a:pPr marL="450850" lvl="8" algn="just"/>
            <a:endParaRPr lang="es-AR" sz="1100" i="1" dirty="0" smtClean="0">
              <a:solidFill>
                <a:schemeClr val="dk1"/>
              </a:solidFill>
            </a:endParaRPr>
          </a:p>
          <a:p>
            <a:pPr lvl="8" algn="just"/>
            <a:r>
              <a:rPr lang="es-AR" sz="1100" b="1" dirty="0" smtClean="0">
                <a:solidFill>
                  <a:schemeClr val="dk1"/>
                </a:solidFill>
              </a:rPr>
              <a:t>Árbitros </a:t>
            </a:r>
            <a:r>
              <a:rPr lang="es-AR" sz="1100" b="1" dirty="0">
                <a:solidFill>
                  <a:schemeClr val="dk1"/>
                </a:solidFill>
              </a:rPr>
              <a:t>de los trabajos años </a:t>
            </a:r>
            <a:r>
              <a:rPr lang="es-AR" sz="1100" b="1" dirty="0" smtClean="0">
                <a:solidFill>
                  <a:schemeClr val="dk1"/>
                </a:solidFill>
              </a:rPr>
              <a:t>2021-2022 </a:t>
            </a:r>
            <a:endParaRPr lang="es-AR" sz="1100" b="1" dirty="0">
              <a:solidFill>
                <a:schemeClr val="dk1"/>
              </a:solidFill>
            </a:endParaRPr>
          </a:p>
          <a:p>
            <a:pPr marL="452437" lvl="8" algn="just"/>
            <a:endParaRPr sz="1100" i="1" dirty="0" smtClean="0">
              <a:solidFill>
                <a:schemeClr val="dk1"/>
              </a:solidFill>
            </a:endParaRPr>
          </a:p>
          <a:p>
            <a:pPr marL="623887" lvl="1" indent="-171450" algn="just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endParaRPr lang="fr-FR" sz="1100" i="1" dirty="0" smtClean="0">
              <a:solidFill>
                <a:schemeClr val="dk1"/>
              </a:solidFill>
            </a:endParaRPr>
          </a:p>
          <a:p>
            <a:pPr algn="just"/>
            <a:r>
              <a:rPr lang="es-ES" sz="1100" b="1" dirty="0" smtClean="0">
                <a:solidFill>
                  <a:schemeClr val="dk1"/>
                </a:solidFill>
              </a:rPr>
              <a:t>       </a:t>
            </a:r>
            <a:endParaRPr lang="es-AR" sz="1100" b="0" i="1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4135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</a:t>
            </a:r>
            <a:r>
              <a:rPr lang="es-ES" sz="1100" b="0" i="1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5093315" y="9161076"/>
            <a:ext cx="1276496" cy="276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ISSN 2545-8302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0" y="9010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44090" y="-75771"/>
            <a:ext cx="475058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FEE5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838700" y="228600"/>
            <a:ext cx="162813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 flipH="1">
            <a:off x="5044439" y="0"/>
            <a:ext cx="17659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ISSN: 2545-8302</a:t>
            </a:r>
            <a:endParaRPr dirty="0"/>
          </a:p>
        </p:txBody>
      </p:sp>
      <p:sp>
        <p:nvSpPr>
          <p:cNvPr id="18" name="Google Shape;98;p1"/>
          <p:cNvSpPr/>
          <p:nvPr/>
        </p:nvSpPr>
        <p:spPr>
          <a:xfrm>
            <a:off x="3934691" y="1651098"/>
            <a:ext cx="287568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Año </a:t>
            </a:r>
            <a:r>
              <a:rPr lang="es-ES" sz="12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2023 </a:t>
            </a:r>
            <a:r>
              <a:rPr lang="es-ES" sz="12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Vol. 8</a:t>
            </a:r>
            <a:r>
              <a:rPr lang="es-ES" sz="12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N.º1 Enero - Marzo</a:t>
            </a:r>
            <a:r>
              <a:rPr lang="es-E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ES" sz="12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Córdoba, Argentina</a:t>
            </a:r>
            <a:r>
              <a:rPr lang="es-ES" sz="1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2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4174</TotalTime>
  <Words>304</Words>
  <Application>Microsoft Office PowerPoint</Application>
  <PresentationFormat>A4 (210 x 297 mm)</PresentationFormat>
  <Paragraphs>34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Marta</cp:lastModifiedBy>
  <cp:revision>94</cp:revision>
  <dcterms:created xsi:type="dcterms:W3CDTF">2017-12-14T23:14:33Z</dcterms:created>
  <dcterms:modified xsi:type="dcterms:W3CDTF">2022-12-12T19:02:22Z</dcterms:modified>
</cp:coreProperties>
</file>