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tUFAwA5W82BKYPTyE2qtwBFXv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2563" y="6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000" cy="372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65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6560"/>
            <a:ext cx="6857999" cy="2379282"/>
          </a:xfrm>
          <a:prstGeom prst="rect">
            <a:avLst/>
          </a:prstGeom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850" y="471148"/>
            <a:ext cx="4867275" cy="106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 t="6851"/>
          <a:stretch/>
        </p:blipFill>
        <p:spPr>
          <a:xfrm>
            <a:off x="-786" y="8808720"/>
            <a:ext cx="6858785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2056841" y="9710887"/>
            <a:ext cx="48773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*Imagen: </a:t>
            </a:r>
            <a:r>
              <a:rPr lang="es-E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Valles cálidos de Jujuy. </a:t>
            </a:r>
            <a:r>
              <a:rPr lang="es-E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Córdoba, Argentina.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-20172" y="2112722"/>
            <a:ext cx="6487010" cy="900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buNone/>
            </a:pPr>
            <a:r>
              <a:rPr lang="es-E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Editorial </a:t>
            </a:r>
            <a:endParaRPr lang="es-ES" sz="11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4375" lvl="8" indent="-261938" algn="just">
              <a:buFont typeface="Arial" panose="020B0604020202020204" pitchFamily="34" charset="0"/>
              <a:buChar char="•"/>
            </a:pPr>
            <a:r>
              <a:rPr lang="es-AR" sz="1100" dirty="0">
                <a:solidFill>
                  <a:schemeClr val="dk1"/>
                </a:solidFill>
              </a:rPr>
              <a:t>El impacto del aislamiento por la pandemia COVID-19 sobre </a:t>
            </a:r>
            <a:r>
              <a:rPr lang="es-AR" sz="1100" dirty="0" smtClean="0">
                <a:solidFill>
                  <a:schemeClr val="dk1"/>
                </a:solidFill>
              </a:rPr>
              <a:t>la realidad </a:t>
            </a:r>
            <a:r>
              <a:rPr lang="es-AR" sz="1100" dirty="0">
                <a:solidFill>
                  <a:schemeClr val="dk1"/>
                </a:solidFill>
              </a:rPr>
              <a:t>epidemiológica de las enfermedades respiratorias </a:t>
            </a:r>
            <a:r>
              <a:rPr lang="es-AR" sz="1100" dirty="0" smtClean="0">
                <a:solidFill>
                  <a:schemeClr val="dk1"/>
                </a:solidFill>
              </a:rPr>
              <a:t>en niños.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900" i="1" dirty="0">
                <a:solidFill>
                  <a:schemeClr val="dk1"/>
                </a:solidFill>
              </a:rPr>
              <a:t>The impact of isolation due to the COVID-19 pandemic on </a:t>
            </a:r>
            <a:r>
              <a:rPr lang="en-US" sz="900" i="1" dirty="0" smtClean="0">
                <a:solidFill>
                  <a:schemeClr val="dk1"/>
                </a:solidFill>
              </a:rPr>
              <a:t>the epidemiological </a:t>
            </a:r>
            <a:r>
              <a:rPr lang="en-US" sz="900" i="1" dirty="0">
                <a:solidFill>
                  <a:schemeClr val="dk1"/>
                </a:solidFill>
              </a:rPr>
              <a:t>reality of respiratory diseases in children</a:t>
            </a:r>
            <a:r>
              <a:rPr lang="es-AR" sz="900" i="1" dirty="0" smtClean="0">
                <a:solidFill>
                  <a:schemeClr val="dk1"/>
                </a:solidFill>
              </a:rPr>
              <a:t> </a:t>
            </a:r>
            <a:r>
              <a:rPr lang="es-ES" sz="1100" i="1" dirty="0" smtClean="0">
                <a:solidFill>
                  <a:schemeClr val="dk1"/>
                </a:solidFill>
              </a:rPr>
              <a:t>Calvo Gil M</a:t>
            </a:r>
            <a:r>
              <a:rPr lang="es-ES" sz="900" i="1" dirty="0" smtClean="0">
                <a:solidFill>
                  <a:schemeClr val="dk1"/>
                </a:solidFill>
              </a:rPr>
              <a:t>.</a:t>
            </a:r>
          </a:p>
          <a:p>
            <a:pPr marL="452437" lvl="8" algn="just"/>
            <a:endParaRPr sz="11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buNone/>
            </a:pPr>
            <a:r>
              <a:rPr lang="es-E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Artículo </a:t>
            </a:r>
            <a:r>
              <a:rPr lang="es-ES" sz="1100" b="1" dirty="0" smtClean="0">
                <a:solidFill>
                  <a:schemeClr val="dk1"/>
                </a:solidFill>
              </a:rPr>
              <a:t>o</a:t>
            </a:r>
            <a:r>
              <a:rPr lang="es-ES" sz="11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riginal</a:t>
            </a:r>
            <a:endParaRPr lang="es-ES" sz="1100" dirty="0">
              <a:solidFill>
                <a:schemeClr val="dk1"/>
              </a:solidFill>
            </a:endParaRP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1100" dirty="0">
                <a:solidFill>
                  <a:schemeClr val="dk1"/>
                </a:solidFill>
              </a:rPr>
              <a:t>Prevalencia y valor pronóstico del síndrome eutiroideo enfermo en niños críticamente enfermos</a:t>
            </a:r>
            <a:r>
              <a:rPr lang="es-ES" sz="1100" dirty="0">
                <a:solidFill>
                  <a:schemeClr val="dk1"/>
                </a:solidFill>
              </a:rPr>
              <a:t>. </a:t>
            </a:r>
            <a:r>
              <a:rPr lang="en-US" sz="900" i="1" dirty="0">
                <a:solidFill>
                  <a:schemeClr val="dk1"/>
                </a:solidFill>
              </a:rPr>
              <a:t>Prevalence and prognostic value of euthyroid sick syndrome among critically ill children.</a:t>
            </a:r>
            <a:r>
              <a:rPr lang="es-ES" sz="900" i="1" dirty="0">
                <a:solidFill>
                  <a:schemeClr val="dk1"/>
                </a:solidFill>
              </a:rPr>
              <a:t> </a:t>
            </a:r>
            <a:r>
              <a:rPr lang="es-ES" sz="1100" i="1" dirty="0">
                <a:solidFill>
                  <a:schemeClr val="dk1"/>
                </a:solidFill>
              </a:rPr>
              <a:t>Polacov S.M. et al</a:t>
            </a:r>
            <a:r>
              <a:rPr lang="es-ES" sz="1100" i="1" dirty="0" smtClean="0">
                <a:solidFill>
                  <a:schemeClr val="dk1"/>
                </a:solidFill>
              </a:rPr>
              <a:t>.</a:t>
            </a:r>
            <a:endParaRPr lang="es-ES" sz="1100" i="1" dirty="0">
              <a:solidFill>
                <a:schemeClr val="dk1"/>
              </a:solidFill>
            </a:endParaRP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1100" dirty="0">
                <a:solidFill>
                  <a:schemeClr val="dk1"/>
                </a:solidFill>
              </a:rPr>
              <a:t>Indicadores de internación en pacientes con crisis de asma</a:t>
            </a:r>
            <a:r>
              <a:rPr lang="es-ES" sz="1100" dirty="0">
                <a:solidFill>
                  <a:schemeClr val="dk1"/>
                </a:solidFill>
              </a:rPr>
              <a:t>.</a:t>
            </a:r>
            <a:r>
              <a:rPr lang="es-ES" sz="900" dirty="0">
                <a:solidFill>
                  <a:schemeClr val="dk1"/>
                </a:solidFill>
              </a:rPr>
              <a:t> </a:t>
            </a:r>
            <a:r>
              <a:rPr lang="en-US" sz="900" i="1" dirty="0">
                <a:solidFill>
                  <a:schemeClr val="dk1"/>
                </a:solidFill>
              </a:rPr>
              <a:t>Indicators of hospitalization for patients with asthma crises. </a:t>
            </a:r>
            <a:r>
              <a:rPr lang="en-US" sz="1100" i="1" dirty="0">
                <a:solidFill>
                  <a:schemeClr val="dk1"/>
                </a:solidFill>
              </a:rPr>
              <a:t>Lozano P.B. et al.</a:t>
            </a:r>
            <a:endParaRPr lang="es-ES" sz="1100" i="1" dirty="0">
              <a:solidFill>
                <a:schemeClr val="dk1"/>
              </a:solidFill>
            </a:endParaRP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1100" dirty="0">
                <a:solidFill>
                  <a:schemeClr val="dk1"/>
                </a:solidFill>
              </a:rPr>
              <a:t>Enclavado endomedular elástico como tratamiento para fracturas de antebrazo bióseas en pacientes pediátricos</a:t>
            </a:r>
            <a:r>
              <a:rPr lang="es-ES" sz="1100" dirty="0">
                <a:solidFill>
                  <a:schemeClr val="dk1"/>
                </a:solidFill>
              </a:rPr>
              <a:t>. </a:t>
            </a:r>
            <a:r>
              <a:rPr lang="en-US" sz="900" i="1" dirty="0">
                <a:solidFill>
                  <a:schemeClr val="dk1"/>
                </a:solidFill>
              </a:rPr>
              <a:t>Elastic intramedullary nailing as treatment for bioseous forearm fractures in pediatric patients. </a:t>
            </a:r>
            <a:r>
              <a:rPr lang="es-ES" sz="1100" i="1" dirty="0">
                <a:solidFill>
                  <a:schemeClr val="dk1"/>
                </a:solidFill>
              </a:rPr>
              <a:t>Gariglio F.A. et al</a:t>
            </a: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1100" dirty="0">
                <a:solidFill>
                  <a:schemeClr val="dk1"/>
                </a:solidFill>
              </a:rPr>
              <a:t>Prevalencia y comportamiento de la enfermedad periodontal en pacientes diabéticos</a:t>
            </a:r>
            <a:r>
              <a:rPr lang="es-ES" sz="1100" dirty="0">
                <a:solidFill>
                  <a:schemeClr val="dk1"/>
                </a:solidFill>
              </a:rPr>
              <a:t>. </a:t>
            </a:r>
            <a:r>
              <a:rPr lang="en-US" sz="900" i="1" dirty="0">
                <a:solidFill>
                  <a:schemeClr val="dk1"/>
                </a:solidFill>
              </a:rPr>
              <a:t>Prevalence and behavior of periodontal disease in diabetic patients </a:t>
            </a:r>
            <a:r>
              <a:rPr lang="en-US" sz="1100" i="1" dirty="0" smtClean="0">
                <a:solidFill>
                  <a:schemeClr val="dk1"/>
                </a:solidFill>
              </a:rPr>
              <a:t>.</a:t>
            </a:r>
            <a:r>
              <a:rPr lang="es-ES" sz="1100" i="1" dirty="0" smtClean="0">
                <a:solidFill>
                  <a:schemeClr val="dk1"/>
                </a:solidFill>
              </a:rPr>
              <a:t>Sella V.et al.</a:t>
            </a:r>
            <a:endParaRPr lang="es-ES" sz="1100" i="1" dirty="0">
              <a:solidFill>
                <a:schemeClr val="dk1"/>
              </a:solidFill>
            </a:endParaRP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1100" dirty="0">
                <a:solidFill>
                  <a:schemeClr val="dk1"/>
                </a:solidFill>
              </a:rPr>
              <a:t>Estudio in vitro de la remoción de pasta de hidróxido de calcio de conductos ovales con sistemas </a:t>
            </a:r>
            <a:r>
              <a:rPr lang="es-AR" sz="1100" dirty="0" err="1">
                <a:solidFill>
                  <a:schemeClr val="dk1"/>
                </a:solidFill>
              </a:rPr>
              <a:t>iRace</a:t>
            </a:r>
            <a:r>
              <a:rPr lang="es-AR" sz="1100" dirty="0">
                <a:solidFill>
                  <a:schemeClr val="dk1"/>
                </a:solidFill>
              </a:rPr>
              <a:t> y XP-</a:t>
            </a:r>
            <a:r>
              <a:rPr lang="es-AR" sz="1100" dirty="0" err="1">
                <a:solidFill>
                  <a:schemeClr val="dk1"/>
                </a:solidFill>
              </a:rPr>
              <a:t>endo</a:t>
            </a:r>
            <a:r>
              <a:rPr lang="es-AR" sz="1100" dirty="0">
                <a:solidFill>
                  <a:schemeClr val="dk1"/>
                </a:solidFill>
              </a:rPr>
              <a:t> Finisher.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900" i="1" dirty="0">
                <a:solidFill>
                  <a:schemeClr val="dk1"/>
                </a:solidFill>
              </a:rPr>
              <a:t>In vitro study of calcium hydroxide paste removal from oval canals with </a:t>
            </a:r>
            <a:r>
              <a:rPr lang="en-US" sz="900" i="1" dirty="0" err="1">
                <a:solidFill>
                  <a:schemeClr val="dk1"/>
                </a:solidFill>
              </a:rPr>
              <a:t>iRace</a:t>
            </a:r>
            <a:r>
              <a:rPr lang="en-US" sz="900" i="1" dirty="0">
                <a:solidFill>
                  <a:schemeClr val="dk1"/>
                </a:solidFill>
              </a:rPr>
              <a:t> and XP-endo Finisher systems</a:t>
            </a:r>
            <a:r>
              <a:rPr lang="en-US" sz="1100" i="1" dirty="0">
                <a:solidFill>
                  <a:schemeClr val="dk1"/>
                </a:solidFill>
              </a:rPr>
              <a:t>. </a:t>
            </a:r>
            <a:r>
              <a:rPr lang="en-US" sz="1100" i="1" dirty="0" smtClean="0">
                <a:solidFill>
                  <a:schemeClr val="dk1"/>
                </a:solidFill>
              </a:rPr>
              <a:t>Vílchez S.M et al.  </a:t>
            </a:r>
            <a:endParaRPr lang="es-ES" sz="1100" i="1" dirty="0">
              <a:solidFill>
                <a:schemeClr val="dk1"/>
              </a:solidFill>
            </a:endParaRPr>
          </a:p>
          <a:p>
            <a:pPr marL="714375" lvl="8" indent="-261938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1100" dirty="0">
                <a:solidFill>
                  <a:schemeClr val="dk1"/>
                </a:solidFill>
              </a:rPr>
              <a:t>Efecto del tabaquismo en la vascularización de la retina </a:t>
            </a:r>
            <a:r>
              <a:rPr lang="es-AR" sz="1100" dirty="0" smtClean="0">
                <a:solidFill>
                  <a:schemeClr val="dk1"/>
                </a:solidFill>
              </a:rPr>
              <a:t>mediante </a:t>
            </a:r>
            <a:r>
              <a:rPr lang="es-AR" sz="1100" dirty="0">
                <a:solidFill>
                  <a:schemeClr val="dk1"/>
                </a:solidFill>
              </a:rPr>
              <a:t>angiografía-tomografía de coherencia óptica. </a:t>
            </a:r>
            <a:r>
              <a:rPr lang="en-US" sz="900" i="1" dirty="0">
                <a:solidFill>
                  <a:schemeClr val="dk1"/>
                </a:solidFill>
              </a:rPr>
              <a:t>Effect of smoking In the vascularization of the retina through optical coherence tomography angiography</a:t>
            </a:r>
            <a:r>
              <a:rPr lang="en-US" sz="1100" i="1" dirty="0">
                <a:solidFill>
                  <a:schemeClr val="dk1"/>
                </a:solidFill>
              </a:rPr>
              <a:t>. Giustetti C. et al.</a:t>
            </a:r>
          </a:p>
          <a:p>
            <a:pPr marL="452437" lvl="8" algn="just"/>
            <a:endParaRPr lang="es-AR" sz="1100" dirty="0" smtClean="0">
              <a:solidFill>
                <a:schemeClr val="dk1"/>
              </a:solidFill>
            </a:endParaRPr>
          </a:p>
          <a:p>
            <a:pPr lvl="8" algn="just"/>
            <a:r>
              <a:rPr lang="es-AR" sz="1100" b="1" dirty="0" smtClean="0">
                <a:solidFill>
                  <a:schemeClr val="dk1"/>
                </a:solidFill>
              </a:rPr>
              <a:t>Articulo de Revisión </a:t>
            </a:r>
          </a:p>
          <a:p>
            <a:pPr marL="720725" lvl="8" indent="-269875" algn="just">
              <a:buFont typeface="Arial" panose="020B0604020202020204" pitchFamily="34" charset="0"/>
              <a:buChar char="•"/>
            </a:pPr>
            <a:r>
              <a:rPr lang="es-AR" sz="1100" dirty="0">
                <a:solidFill>
                  <a:schemeClr val="dk1"/>
                </a:solidFill>
              </a:rPr>
              <a:t>Cáncer de pulmón y arsénico.</a:t>
            </a:r>
            <a:r>
              <a:rPr lang="en-US" sz="900" i="1" dirty="0">
                <a:solidFill>
                  <a:schemeClr val="dk1"/>
                </a:solidFill>
              </a:rPr>
              <a:t> Lung cancer and arsenic.</a:t>
            </a:r>
            <a:r>
              <a:rPr lang="en-US" sz="1100" i="1" dirty="0">
                <a:solidFill>
                  <a:schemeClr val="dk1"/>
                </a:solidFill>
              </a:rPr>
              <a:t> Lerda D. et </a:t>
            </a:r>
            <a:r>
              <a:rPr lang="en-US" sz="1100" i="1" dirty="0" smtClean="0">
                <a:solidFill>
                  <a:schemeClr val="dk1"/>
                </a:solidFill>
              </a:rPr>
              <a:t>al. </a:t>
            </a:r>
          </a:p>
          <a:p>
            <a:pPr marL="720725" lvl="8" indent="-269875" algn="just"/>
            <a:endParaRPr lang="es-AR" sz="1100" dirty="0" smtClean="0">
              <a:solidFill>
                <a:schemeClr val="dk1"/>
              </a:solidFill>
            </a:endParaRPr>
          </a:p>
          <a:p>
            <a:pPr lvl="8" algn="just"/>
            <a:r>
              <a:rPr lang="es-AR" sz="1100" b="1" dirty="0" smtClean="0">
                <a:solidFill>
                  <a:schemeClr val="dk1"/>
                </a:solidFill>
              </a:rPr>
              <a:t>Semblanza          </a:t>
            </a:r>
            <a:endParaRPr lang="es-AR" sz="1100" b="1" dirty="0">
              <a:solidFill>
                <a:schemeClr val="dk1"/>
              </a:solidFill>
            </a:endParaRPr>
          </a:p>
          <a:p>
            <a:pPr marL="622300" lvl="8" indent="-179388" algn="just">
              <a:buFont typeface="Arial" panose="020B0604020202020204" pitchFamily="34" charset="0"/>
              <a:buChar char="•"/>
            </a:pPr>
            <a:r>
              <a:rPr lang="es-AR" sz="1100" dirty="0" smtClean="0">
                <a:solidFill>
                  <a:schemeClr val="dk1"/>
                </a:solidFill>
              </a:rPr>
              <a:t>   Padre </a:t>
            </a:r>
            <a:r>
              <a:rPr lang="es-AR" sz="1100" dirty="0">
                <a:solidFill>
                  <a:schemeClr val="dk1"/>
                </a:solidFill>
              </a:rPr>
              <a:t>Sixto Castellanos S.J (1924-2005). </a:t>
            </a:r>
            <a:r>
              <a:rPr lang="es-AR" sz="1100" i="1" dirty="0">
                <a:solidFill>
                  <a:schemeClr val="dk1"/>
                </a:solidFill>
              </a:rPr>
              <a:t>Melo </a:t>
            </a:r>
            <a:r>
              <a:rPr lang="es-AR" sz="1100" i="1" dirty="0" smtClean="0">
                <a:solidFill>
                  <a:schemeClr val="dk1"/>
                </a:solidFill>
              </a:rPr>
              <a:t>O.E</a:t>
            </a:r>
          </a:p>
          <a:p>
            <a:pPr marL="452437" lvl="8" algn="just"/>
            <a:endParaRPr lang="es-AR" sz="1100" i="1" dirty="0" smtClean="0">
              <a:solidFill>
                <a:schemeClr val="dk1"/>
              </a:solidFill>
            </a:endParaRPr>
          </a:p>
          <a:p>
            <a:pPr lvl="8" algn="just"/>
            <a:r>
              <a:rPr lang="es-AR" sz="1100" b="1" dirty="0">
                <a:solidFill>
                  <a:schemeClr val="dk1"/>
                </a:solidFill>
              </a:rPr>
              <a:t>Tesis </a:t>
            </a:r>
            <a:r>
              <a:rPr lang="es-AR" sz="1100" b="1" dirty="0" smtClean="0">
                <a:solidFill>
                  <a:schemeClr val="dk1"/>
                </a:solidFill>
              </a:rPr>
              <a:t>Doctoral</a:t>
            </a:r>
          </a:p>
          <a:p>
            <a:pPr marL="720725" lvl="8" indent="-269875" algn="just">
              <a:buFont typeface="Arial" panose="020B0604020202020204" pitchFamily="34" charset="0"/>
              <a:buChar char="•"/>
            </a:pPr>
            <a:r>
              <a:rPr lang="es-AR" sz="1100" dirty="0" smtClean="0">
                <a:solidFill>
                  <a:schemeClr val="dk1"/>
                </a:solidFill>
              </a:rPr>
              <a:t>Valoración </a:t>
            </a:r>
            <a:r>
              <a:rPr lang="es-AR" sz="1100" dirty="0">
                <a:solidFill>
                  <a:schemeClr val="dk1"/>
                </a:solidFill>
              </a:rPr>
              <a:t>de la independencia en las actividades básicas de la vida diaria (ABVD) y    actividades instrumentales de la vida diaria (AIVD) de personas mayores de 65 años afiliadas a OSPE- cobertura de salud Hospital Privado durante el aislamiento social, preventivo y obligatorio a causa del </a:t>
            </a:r>
            <a:r>
              <a:rPr lang="es-AR" sz="1100" dirty="0" smtClean="0">
                <a:solidFill>
                  <a:schemeClr val="dk1"/>
                </a:solidFill>
              </a:rPr>
              <a:t>COVID-19. </a:t>
            </a:r>
            <a:r>
              <a:rPr lang="es-AR" sz="1100" i="1" dirty="0" smtClean="0">
                <a:solidFill>
                  <a:schemeClr val="dk1"/>
                </a:solidFill>
              </a:rPr>
              <a:t>Frutos ML.</a:t>
            </a:r>
            <a:endParaRPr lang="es-AR" sz="1100" i="1" dirty="0">
              <a:solidFill>
                <a:schemeClr val="dk1"/>
              </a:solidFill>
            </a:endParaRPr>
          </a:p>
          <a:p>
            <a:pPr marL="452437" lvl="8" algn="just"/>
            <a:endParaRPr sz="1100" i="1" dirty="0" smtClean="0">
              <a:solidFill>
                <a:schemeClr val="dk1"/>
              </a:solidFill>
            </a:endParaRPr>
          </a:p>
          <a:p>
            <a:pPr marL="623887" lvl="1" indent="-1714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fr-FR" sz="1100" i="1" dirty="0" smtClean="0">
              <a:solidFill>
                <a:schemeClr val="dk1"/>
              </a:solidFill>
            </a:endParaRPr>
          </a:p>
          <a:p>
            <a:pPr algn="just"/>
            <a:r>
              <a:rPr lang="es-ES" sz="1100" b="1" dirty="0" smtClean="0">
                <a:solidFill>
                  <a:schemeClr val="dk1"/>
                </a:solidFill>
              </a:rPr>
              <a:t>        </a:t>
            </a:r>
            <a:endParaRPr dirty="0" smtClean="0"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1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1100" b="0" i="1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135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</a:t>
            </a:r>
            <a:r>
              <a:rPr lang="es-ES" sz="11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093315" y="9161076"/>
            <a:ext cx="1276496" cy="276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ISSN 2545-8302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4090" y="-75771"/>
            <a:ext cx="475058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EE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838700" y="228600"/>
            <a:ext cx="16281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 flipH="1">
            <a:off x="5044439" y="0"/>
            <a:ext cx="17659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ISSN: 2545-8302</a:t>
            </a:r>
            <a:endParaRPr dirty="0"/>
          </a:p>
        </p:txBody>
      </p:sp>
      <p:sp>
        <p:nvSpPr>
          <p:cNvPr id="18" name="Google Shape;98;p1"/>
          <p:cNvSpPr/>
          <p:nvPr/>
        </p:nvSpPr>
        <p:spPr>
          <a:xfrm>
            <a:off x="3934691" y="1651098"/>
            <a:ext cx="287568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Año </a:t>
            </a:r>
            <a:r>
              <a:rPr lang="es-ES" sz="12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2022 </a:t>
            </a:r>
            <a:r>
              <a:rPr lang="es-ES" sz="1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Vol. </a:t>
            </a:r>
            <a:r>
              <a:rPr lang="es-ES" sz="12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 N.º4 Octubre - Diciembre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Córdoba, Argentina</a:t>
            </a:r>
            <a:r>
              <a:rPr lang="es-E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356</Words>
  <Application>Microsoft Office PowerPoint</Application>
  <PresentationFormat>A4 (210 x 297 mm)</PresentationFormat>
  <Paragraphs>32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Marta</cp:lastModifiedBy>
  <cp:revision>80</cp:revision>
  <dcterms:created xsi:type="dcterms:W3CDTF">2017-12-14T23:14:33Z</dcterms:created>
  <dcterms:modified xsi:type="dcterms:W3CDTF">2022-10-11T18:21:12Z</dcterms:modified>
</cp:coreProperties>
</file>