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" roundtripDataSignature="AMtx7mitUFAwA5W82BKYPTyE2qtwBFXv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2563" y="5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ableStyles" Target="tableStyles.xml"/><Relationship Id="rId10" Type="http://schemas.openxmlformats.org/officeDocument/2006/relationships/theme" Target="theme/them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150" y="744600"/>
            <a:ext cx="4532000" cy="3723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65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2272398"/>
          </a:xfrm>
          <a:prstGeom prst="rect">
            <a:avLst/>
          </a:prstGeom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850" y="471148"/>
            <a:ext cx="4867275" cy="1066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5">
            <a:alphaModFix/>
          </a:blip>
          <a:srcRect t="6851"/>
          <a:stretch/>
        </p:blipFill>
        <p:spPr>
          <a:xfrm>
            <a:off x="-786" y="8808720"/>
            <a:ext cx="6858785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2056841" y="9710887"/>
            <a:ext cx="48773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*Imagen: </a:t>
            </a:r>
            <a:r>
              <a:rPr lang="es-E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Viñedo del </a:t>
            </a:r>
            <a:r>
              <a:rPr lang="es-ES" sz="10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Norte Cordobés</a:t>
            </a:r>
            <a:r>
              <a:rPr lang="es-ES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departamento </a:t>
            </a:r>
            <a:r>
              <a:rPr lang="es-ES" sz="1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Tulumba</a:t>
            </a:r>
            <a:r>
              <a:rPr lang="es-E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Córdoba, Argentina.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61925" y="2238804"/>
            <a:ext cx="6487010" cy="903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buNone/>
            </a:pPr>
            <a:r>
              <a:rPr lang="es-E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Editorial </a:t>
            </a:r>
          </a:p>
          <a:p>
            <a:pPr marL="0" marR="0" lvl="0" indent="0" algn="just" rtl="0">
              <a:buNone/>
            </a:pPr>
            <a:endParaRPr lang="es-ES" sz="11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El impacto de los paradigmas históricos en el conocimiento científico de la medicina</a:t>
            </a:r>
            <a:r>
              <a:rPr lang="es-AR" sz="1100" dirty="0" smtClean="0">
                <a:solidFill>
                  <a:schemeClr val="dk1"/>
                </a:solidFill>
              </a:rPr>
              <a:t>. </a:t>
            </a:r>
            <a:r>
              <a:rPr lang="en-US" sz="1100" dirty="0">
                <a:solidFill>
                  <a:schemeClr val="dk1"/>
                </a:solidFill>
              </a:rPr>
              <a:t>The impact of historical paradigms on scientific knowledge of </a:t>
            </a:r>
            <a:r>
              <a:rPr lang="en-US" sz="1100" dirty="0" smtClean="0">
                <a:solidFill>
                  <a:schemeClr val="dk1"/>
                </a:solidFill>
              </a:rPr>
              <a:t>medicine</a:t>
            </a:r>
            <a:r>
              <a:rPr lang="es-AR" sz="1100" dirty="0" smtClean="0">
                <a:solidFill>
                  <a:schemeClr val="dk1"/>
                </a:solidFill>
              </a:rPr>
              <a:t>. Lozano A.</a:t>
            </a:r>
            <a:endParaRPr lang="es-ES" sz="1100" i="1" dirty="0" smtClean="0">
              <a:solidFill>
                <a:schemeClr val="dk1"/>
              </a:solidFill>
            </a:endParaRPr>
          </a:p>
          <a:p>
            <a:pPr lvl="1" algn="just"/>
            <a:endParaRPr lang="es-ES" sz="1100" b="1" dirty="0">
              <a:solidFill>
                <a:schemeClr val="dk1"/>
              </a:solidFill>
            </a:endParaRPr>
          </a:p>
          <a:p>
            <a:pPr marL="0" marR="0" lvl="0" indent="0" algn="just" rtl="0">
              <a:buNone/>
            </a:pPr>
            <a:r>
              <a:rPr lang="es-E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Artículo </a:t>
            </a:r>
            <a:r>
              <a:rPr lang="es-ES" sz="1100" b="1" dirty="0">
                <a:solidFill>
                  <a:schemeClr val="dk1"/>
                </a:solidFill>
              </a:rPr>
              <a:t>o</a:t>
            </a:r>
            <a:r>
              <a:rPr lang="es-ES" sz="11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riginal</a:t>
            </a:r>
          </a:p>
          <a:p>
            <a:pPr marL="0" marR="0" lvl="0" indent="0" algn="just" rtl="0">
              <a:buNone/>
            </a:pPr>
            <a:endParaRPr lang="es-ES" sz="11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8" indent="-261938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Uso de Bilevel en prematuros de 33 a 36 semanas de </a:t>
            </a:r>
            <a:r>
              <a:rPr lang="es-AR" sz="1100" dirty="0" smtClean="0">
                <a:solidFill>
                  <a:schemeClr val="dk1"/>
                </a:solidFill>
              </a:rPr>
              <a:t>gestación</a:t>
            </a:r>
            <a:r>
              <a:rPr lang="es-ES" sz="1100" dirty="0" smtClean="0">
                <a:solidFill>
                  <a:schemeClr val="dk1"/>
                </a:solidFill>
              </a:rPr>
              <a:t>. </a:t>
            </a:r>
            <a:r>
              <a:rPr lang="en-US" sz="900" i="1" dirty="0">
                <a:solidFill>
                  <a:schemeClr val="dk1"/>
                </a:solidFill>
              </a:rPr>
              <a:t>Nasal Bilevel in preterm infants of 33 to 36 weeks of gestational </a:t>
            </a:r>
            <a:r>
              <a:rPr lang="en-US" sz="900" i="1" dirty="0" smtClean="0">
                <a:solidFill>
                  <a:schemeClr val="dk1"/>
                </a:solidFill>
              </a:rPr>
              <a:t>age. </a:t>
            </a:r>
            <a:r>
              <a:rPr lang="es-ES" sz="1100" i="1" dirty="0" smtClean="0">
                <a:solidFill>
                  <a:schemeClr val="dk1"/>
                </a:solidFill>
              </a:rPr>
              <a:t>Maure. C et al.</a:t>
            </a:r>
          </a:p>
          <a:p>
            <a:pPr marL="714375" lvl="8" indent="-261938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Artritis séptica pediátrica: enfoque clínico, epidemiológico, diagnóstico y terapéutico</a:t>
            </a:r>
            <a:r>
              <a:rPr lang="es-ES" sz="1100" dirty="0" smtClean="0">
                <a:solidFill>
                  <a:schemeClr val="dk1"/>
                </a:solidFill>
              </a:rPr>
              <a:t>. </a:t>
            </a:r>
            <a:r>
              <a:rPr lang="en-US" sz="900" i="1" dirty="0">
                <a:solidFill>
                  <a:schemeClr val="dk1"/>
                </a:solidFill>
              </a:rPr>
              <a:t>Pediatric septic arthritis: clinical, epidemiological, diagnostic and therapeutic approach. </a:t>
            </a:r>
            <a:r>
              <a:rPr lang="en-US" sz="1100" i="1" dirty="0" smtClean="0">
                <a:solidFill>
                  <a:schemeClr val="dk1"/>
                </a:solidFill>
              </a:rPr>
              <a:t>Sini D. et al.</a:t>
            </a:r>
            <a:endParaRPr lang="es-ES" sz="1100" i="1" dirty="0" smtClean="0">
              <a:solidFill>
                <a:schemeClr val="dk1"/>
              </a:solidFill>
            </a:endParaRPr>
          </a:p>
          <a:p>
            <a:pPr marL="714375" lvl="8" indent="-261938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AR" sz="1100" dirty="0" smtClean="0">
                <a:solidFill>
                  <a:schemeClr val="dk1"/>
                </a:solidFill>
              </a:rPr>
              <a:t>Estratificación del riesgo de pie diabético en adultos mayores con deterioro cognitivo</a:t>
            </a:r>
            <a:r>
              <a:rPr lang="es-ES" sz="1100" dirty="0" smtClean="0">
                <a:solidFill>
                  <a:schemeClr val="dk1"/>
                </a:solidFill>
              </a:rPr>
              <a:t>. </a:t>
            </a:r>
            <a:r>
              <a:rPr lang="en-US" sz="900" i="1" dirty="0">
                <a:solidFill>
                  <a:schemeClr val="dk1"/>
                </a:solidFill>
              </a:rPr>
              <a:t>Risk stratification of Diabetic foot in Older Adults with Cognitive </a:t>
            </a:r>
            <a:r>
              <a:rPr lang="en-US" sz="900" i="1" dirty="0" smtClean="0">
                <a:solidFill>
                  <a:schemeClr val="dk1"/>
                </a:solidFill>
              </a:rPr>
              <a:t>impairment.</a:t>
            </a:r>
            <a:r>
              <a:rPr lang="es-ES" sz="900" i="1" dirty="0">
                <a:solidFill>
                  <a:schemeClr val="dk1"/>
                </a:solidFill>
              </a:rPr>
              <a:t> </a:t>
            </a:r>
            <a:r>
              <a:rPr lang="es-ES" sz="1100" i="1" dirty="0" smtClean="0">
                <a:solidFill>
                  <a:schemeClr val="dk1"/>
                </a:solidFill>
              </a:rPr>
              <a:t>Gallo G. et al</a:t>
            </a:r>
          </a:p>
          <a:p>
            <a:pPr marL="714375" lvl="8" indent="-261938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Remoción de material de obturación de molares utilizando punta ultrasónica Clearsonic y limas Fanta</a:t>
            </a:r>
            <a:r>
              <a:rPr lang="es-ES" sz="900" dirty="0" smtClean="0">
                <a:solidFill>
                  <a:schemeClr val="dk1"/>
                </a:solidFill>
              </a:rPr>
              <a:t>. </a:t>
            </a:r>
            <a:r>
              <a:rPr lang="en-US" sz="900" i="1" dirty="0">
                <a:solidFill>
                  <a:schemeClr val="dk1"/>
                </a:solidFill>
              </a:rPr>
              <a:t>Removal of filling material from molars using Clearsonic ultrasonic tip and Fanta files </a:t>
            </a:r>
            <a:r>
              <a:rPr lang="en-US" sz="1100" i="1" dirty="0" smtClean="0">
                <a:solidFill>
                  <a:schemeClr val="dk1"/>
                </a:solidFill>
              </a:rPr>
              <a:t>.</a:t>
            </a:r>
            <a:r>
              <a:rPr lang="es-ES" sz="1100" i="1" dirty="0" smtClean="0">
                <a:solidFill>
                  <a:schemeClr val="dk1"/>
                </a:solidFill>
              </a:rPr>
              <a:t>Britos I et al. </a:t>
            </a:r>
            <a:endParaRPr lang="es-ES" sz="1100" dirty="0">
              <a:solidFill>
                <a:schemeClr val="dk1"/>
              </a:solidFill>
            </a:endParaRPr>
          </a:p>
          <a:p>
            <a:pPr marL="714375" lvl="8" indent="-261938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tx1"/>
                </a:solidFill>
              </a:rPr>
              <a:t>Eficacia analgésica del bloqueo continuo del nervio femoral en asociación con infiltración de la capsula articular posterior en cirugía de reemplazo total de </a:t>
            </a:r>
            <a:r>
              <a:rPr lang="es-AR" sz="1100" dirty="0" smtClean="0">
                <a:solidFill>
                  <a:schemeClr val="tx1"/>
                </a:solidFill>
              </a:rPr>
              <a:t>rodilla.</a:t>
            </a:r>
            <a:r>
              <a:rPr lang="en-US" sz="900" i="1" dirty="0">
                <a:solidFill>
                  <a:schemeClr val="tx1"/>
                </a:solidFill>
              </a:rPr>
              <a:t> Analgesic efficacy of the continuous femoral nerve block in combination with the posterior infiltration of the posterior knee capsule for total knee replacement surgery. </a:t>
            </a:r>
            <a:r>
              <a:rPr lang="en-US" sz="1100" i="1" dirty="0">
                <a:solidFill>
                  <a:schemeClr val="tx1"/>
                </a:solidFill>
              </a:rPr>
              <a:t>Sánchez </a:t>
            </a:r>
            <a:r>
              <a:rPr lang="en-US" sz="1100" i="1" dirty="0" smtClean="0">
                <a:solidFill>
                  <a:schemeClr val="tx1"/>
                </a:solidFill>
              </a:rPr>
              <a:t>Freytes S</a:t>
            </a:r>
            <a:r>
              <a:rPr lang="en-US" sz="900" i="1" dirty="0" smtClean="0">
                <a:solidFill>
                  <a:schemeClr val="tx1"/>
                </a:solidFill>
              </a:rPr>
              <a:t>. </a:t>
            </a:r>
            <a:r>
              <a:rPr lang="en-US" sz="1100" i="1" dirty="0" smtClean="0">
                <a:solidFill>
                  <a:schemeClr val="tx1"/>
                </a:solidFill>
              </a:rPr>
              <a:t>et al</a:t>
            </a:r>
            <a:r>
              <a:rPr lang="en-US" sz="900" i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S" sz="1100" b="1" dirty="0">
                <a:solidFill>
                  <a:schemeClr val="dk1"/>
                </a:solidFill>
              </a:rPr>
              <a:t>Caso clínico</a:t>
            </a:r>
          </a:p>
          <a:p>
            <a:pPr marL="0" marR="0" lvl="1" indent="0" algn="just" rtl="0">
              <a:buNone/>
            </a:pPr>
            <a:endParaRPr lang="es-ES" sz="11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Hipertrigliceridemia en pancreatitis aguda: reporte de tres casos con sus </a:t>
            </a:r>
            <a:r>
              <a:rPr lang="es-AR" sz="1100" dirty="0" smtClean="0">
                <a:solidFill>
                  <a:schemeClr val="dk1"/>
                </a:solidFill>
              </a:rPr>
              <a:t>tratamientos. </a:t>
            </a:r>
            <a:r>
              <a:rPr lang="en-US" sz="1100" i="1" dirty="0">
                <a:solidFill>
                  <a:schemeClr val="dk1"/>
                </a:solidFill>
              </a:rPr>
              <a:t>Hypertriglyceridemia in acute pancreatitis: </a:t>
            </a:r>
            <a:r>
              <a:rPr lang="en-US" sz="900" i="1" dirty="0">
                <a:solidFill>
                  <a:schemeClr val="dk1"/>
                </a:solidFill>
              </a:rPr>
              <a:t>report of three cases with their treatments</a:t>
            </a:r>
            <a:r>
              <a:rPr lang="en-US" sz="900" i="1" dirty="0" smtClean="0">
                <a:solidFill>
                  <a:schemeClr val="dk1"/>
                </a:solidFill>
              </a:rPr>
              <a:t>. </a:t>
            </a:r>
            <a:r>
              <a:rPr lang="en-US" sz="1100" i="1" dirty="0" smtClean="0">
                <a:solidFill>
                  <a:schemeClr val="dk1"/>
                </a:solidFill>
              </a:rPr>
              <a:t>Semrik N.M. et al.</a:t>
            </a:r>
          </a:p>
          <a:p>
            <a:pPr marL="452437" lvl="8" algn="just"/>
            <a:endParaRPr lang="en-US" sz="1100" i="1" dirty="0" smtClean="0">
              <a:solidFill>
                <a:schemeClr val="dk1"/>
              </a:solidFill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Neumonía por actinomyces:  a propósito de un </a:t>
            </a:r>
            <a:r>
              <a:rPr lang="es-AR" sz="1100" dirty="0" smtClean="0">
                <a:solidFill>
                  <a:schemeClr val="dk1"/>
                </a:solidFill>
              </a:rPr>
              <a:t>caso</a:t>
            </a:r>
            <a:r>
              <a:rPr lang="es-AR" sz="1100" i="1" dirty="0" smtClean="0">
                <a:solidFill>
                  <a:schemeClr val="dk1"/>
                </a:solidFill>
              </a:rPr>
              <a:t>. </a:t>
            </a:r>
            <a:r>
              <a:rPr lang="en-US" sz="900" i="1" dirty="0">
                <a:solidFill>
                  <a:schemeClr val="dk1"/>
                </a:solidFill>
              </a:rPr>
              <a:t>Actinomyces pneumonia: a case report. </a:t>
            </a:r>
            <a:r>
              <a:rPr lang="en-US" sz="1100" i="1" dirty="0" smtClean="0">
                <a:solidFill>
                  <a:schemeClr val="dk1"/>
                </a:solidFill>
              </a:rPr>
              <a:t>Monferini F. et al.</a:t>
            </a:r>
          </a:p>
          <a:p>
            <a:pPr algn="just"/>
            <a:r>
              <a:rPr lang="es-AR" sz="1100" b="1" dirty="0" smtClean="0">
                <a:solidFill>
                  <a:schemeClr val="dk1"/>
                </a:solidFill>
              </a:rPr>
              <a:t>Semblanza</a:t>
            </a:r>
          </a:p>
          <a:p>
            <a:pPr algn="just"/>
            <a:endParaRPr lang="es-AR" sz="1100" b="1" dirty="0">
              <a:solidFill>
                <a:schemeClr val="dk1"/>
              </a:solidFill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dk1"/>
                </a:solidFill>
              </a:rPr>
              <a:t>Dr. Miguel Eduardo Estofán (1922-2004</a:t>
            </a:r>
            <a:r>
              <a:rPr lang="pt-BR" sz="1100" dirty="0" smtClean="0">
                <a:solidFill>
                  <a:schemeClr val="dk1"/>
                </a:solidFill>
              </a:rPr>
              <a:t>)</a:t>
            </a:r>
            <a:r>
              <a:rPr lang="es-AR" sz="1100" dirty="0" smtClean="0">
                <a:solidFill>
                  <a:schemeClr val="dk1"/>
                </a:solidFill>
              </a:rPr>
              <a:t>. </a:t>
            </a:r>
            <a:r>
              <a:rPr lang="es-AR" sz="1100" i="1" dirty="0" smtClean="0">
                <a:solidFill>
                  <a:schemeClr val="dk1"/>
                </a:solidFill>
              </a:rPr>
              <a:t>Estofan D.E</a:t>
            </a:r>
          </a:p>
          <a:p>
            <a:pPr marL="452437" lvl="8" algn="just"/>
            <a:endParaRPr lang="es-AR" sz="1100" i="1" dirty="0" smtClean="0">
              <a:solidFill>
                <a:schemeClr val="dk1"/>
              </a:solidFill>
            </a:endParaRPr>
          </a:p>
          <a:p>
            <a:pPr algn="just"/>
            <a:r>
              <a:rPr lang="es-AR" sz="1100" b="1" dirty="0">
                <a:solidFill>
                  <a:schemeClr val="dk1"/>
                </a:solidFill>
              </a:rPr>
              <a:t>Tesis Doctoral</a:t>
            </a: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chemeClr val="dk1"/>
                </a:solidFill>
              </a:rPr>
              <a:t>Evolución de las funciones cognitivas en pacientes con insuficiencia renal crónica terminal luego del trasplante </a:t>
            </a:r>
            <a:r>
              <a:rPr lang="es-AR" sz="1100" dirty="0" smtClean="0">
                <a:solidFill>
                  <a:schemeClr val="dk1"/>
                </a:solidFill>
              </a:rPr>
              <a:t>renal. </a:t>
            </a:r>
            <a:r>
              <a:rPr lang="es-AR" sz="1100" i="1" dirty="0" smtClean="0">
                <a:solidFill>
                  <a:schemeClr val="dk1"/>
                </a:solidFill>
              </a:rPr>
              <a:t>Brochero N.N</a:t>
            </a:r>
            <a:endParaRPr lang="en-US" sz="1100" i="1" dirty="0">
              <a:solidFill>
                <a:schemeClr val="dk1"/>
              </a:solidFill>
            </a:endParaRPr>
          </a:p>
          <a:p>
            <a:pPr marL="714375" lvl="8" indent="-261938" algn="just">
              <a:buFont typeface="Arial" panose="020B0604020202020204" pitchFamily="34" charset="0"/>
              <a:buChar char="•"/>
            </a:pPr>
            <a:endParaRPr sz="1100" i="1" dirty="0">
              <a:solidFill>
                <a:schemeClr val="dk1"/>
              </a:solidFill>
            </a:endParaRPr>
          </a:p>
          <a:p>
            <a:pPr marL="623887" lvl="1" indent="-17145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fr-FR" sz="1100" i="1" dirty="0" smtClean="0">
              <a:solidFill>
                <a:schemeClr val="dk1"/>
              </a:solidFill>
            </a:endParaRPr>
          </a:p>
          <a:p>
            <a:pPr algn="just"/>
            <a:r>
              <a:rPr lang="es-ES" sz="1100" b="1" dirty="0" smtClean="0">
                <a:solidFill>
                  <a:schemeClr val="dk1"/>
                </a:solidFill>
              </a:rPr>
              <a:t>        </a:t>
            </a:r>
            <a:endParaRPr dirty="0" smtClean="0"/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1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11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13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</a:t>
            </a:r>
            <a:r>
              <a:rPr lang="es-ES" sz="11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5093315" y="9161076"/>
            <a:ext cx="1276496" cy="276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ISSN 2545-8302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4090" y="-75771"/>
            <a:ext cx="47505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E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838700" y="228600"/>
            <a:ext cx="16281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 flipH="1">
            <a:off x="5044439" y="0"/>
            <a:ext cx="17659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ISSN: 2545-8302</a:t>
            </a:r>
            <a:endParaRPr/>
          </a:p>
        </p:txBody>
      </p:sp>
      <p:sp>
        <p:nvSpPr>
          <p:cNvPr id="18" name="Google Shape;98;p1"/>
          <p:cNvSpPr/>
          <p:nvPr/>
        </p:nvSpPr>
        <p:spPr>
          <a:xfrm>
            <a:off x="4151586" y="1651098"/>
            <a:ext cx="2658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Año </a:t>
            </a:r>
            <a:r>
              <a:rPr lang="es-ES" sz="1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2022 </a:t>
            </a:r>
            <a:r>
              <a:rPr lang="es-E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Vol. </a:t>
            </a:r>
            <a:r>
              <a:rPr lang="es-ES" sz="1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 N.º3 Julio- Septiembre 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Córdoba, Argentina</a:t>
            </a:r>
            <a:r>
              <a:rPr lang="es-E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338</Words>
  <Application>Microsoft Office PowerPoint</Application>
  <PresentationFormat>A4 (210 x 297 mm)</PresentationFormat>
  <Paragraphs>35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Marta</cp:lastModifiedBy>
  <cp:revision>76</cp:revision>
  <dcterms:created xsi:type="dcterms:W3CDTF">2017-12-14T23:14:33Z</dcterms:created>
  <dcterms:modified xsi:type="dcterms:W3CDTF">2022-07-05T16:31:03Z</dcterms:modified>
</cp:coreProperties>
</file>