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tUFAwA5W82BKYPTyE2qtwBFX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74" y="-30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" y="-2188"/>
            <a:ext cx="6858785" cy="2127688"/>
          </a:xfrm>
          <a:prstGeom prst="rect">
            <a:avLst/>
          </a:prstGeom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850" y="471148"/>
            <a:ext cx="4867275" cy="106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 t="6851"/>
          <a:stretch/>
        </p:blipFill>
        <p:spPr>
          <a:xfrm>
            <a:off x="-786" y="8808720"/>
            <a:ext cx="685878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056841" y="9710887"/>
            <a:ext cx="48773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*Imagen: </a:t>
            </a:r>
            <a:r>
              <a:rPr lang="es-E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Viñedo del </a:t>
            </a:r>
            <a:r>
              <a:rPr lang="es-E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Norte </a:t>
            </a:r>
            <a:r>
              <a:rPr lang="es-E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Cordobés</a:t>
            </a:r>
            <a:r>
              <a:rPr lang="es-E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departamento </a:t>
            </a:r>
            <a:r>
              <a:rPr lang="es-ES" sz="1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Tulumba</a:t>
            </a: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Córdoba, Argentina.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61925" y="2238804"/>
            <a:ext cx="6487010" cy="88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buNone/>
            </a:pPr>
            <a:r>
              <a:rPr lang="es-E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</a:t>
            </a:r>
            <a:endParaRPr lang="es-ES" sz="11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endParaRPr lang="es-ES" sz="11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4375" lvl="8" indent="-261938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dk1"/>
                </a:solidFill>
              </a:rPr>
              <a:t>¿</a:t>
            </a:r>
            <a:r>
              <a:rPr lang="es-MX" sz="1100" dirty="0" smtClean="0">
                <a:solidFill>
                  <a:schemeClr val="dk1"/>
                </a:solidFill>
              </a:rPr>
              <a:t>Es </a:t>
            </a:r>
            <a:r>
              <a:rPr lang="es-MX" sz="1100" dirty="0">
                <a:solidFill>
                  <a:schemeClr val="dk1"/>
                </a:solidFill>
              </a:rPr>
              <a:t>posible la academia y la producción?</a:t>
            </a:r>
            <a:r>
              <a:rPr lang="es-ES" sz="1100" dirty="0" smtClean="0">
                <a:solidFill>
                  <a:schemeClr val="dk1"/>
                </a:solidFill>
              </a:rPr>
              <a:t>.</a:t>
            </a:r>
            <a:r>
              <a:rPr lang="en-US" sz="1100" dirty="0" smtClean="0">
                <a:solidFill>
                  <a:schemeClr val="dk1"/>
                </a:solidFill>
              </a:rPr>
              <a:t>¿</a:t>
            </a:r>
            <a:r>
              <a:rPr lang="en-US" sz="1100" dirty="0">
                <a:solidFill>
                  <a:schemeClr val="dk1"/>
                </a:solidFill>
              </a:rPr>
              <a:t>Is the Academy and Production possible?</a:t>
            </a:r>
            <a:r>
              <a:rPr lang="es-ES" sz="1100" i="1" dirty="0" smtClean="0">
                <a:solidFill>
                  <a:schemeClr val="dk1"/>
                </a:solidFill>
              </a:rPr>
              <a:t>Lozano J</a:t>
            </a:r>
            <a:r>
              <a:rPr lang="es-ES" sz="900" i="1" dirty="0" smtClean="0">
                <a:solidFill>
                  <a:schemeClr val="dk1"/>
                </a:solidFill>
              </a:rPr>
              <a:t>.</a:t>
            </a:r>
          </a:p>
          <a:p>
            <a:pPr lvl="1" algn="just"/>
            <a:endParaRPr lang="es-ES" sz="1100" b="1" dirty="0">
              <a:solidFill>
                <a:schemeClr val="dk1"/>
              </a:solidFill>
            </a:endParaRPr>
          </a:p>
          <a:p>
            <a:pPr lvl="1" algn="just"/>
            <a:r>
              <a:rPr lang="es-ES" sz="1100" b="1" dirty="0" smtClean="0">
                <a:solidFill>
                  <a:schemeClr val="dk1"/>
                </a:solidFill>
              </a:rPr>
              <a:t>Conferencia</a:t>
            </a:r>
          </a:p>
          <a:p>
            <a:pPr marL="714375" lvl="8" indent="-261938" algn="just"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Preguntar: guía del camino para la </a:t>
            </a:r>
            <a:r>
              <a:rPr lang="es-AR" sz="1100" dirty="0" smtClean="0">
                <a:solidFill>
                  <a:schemeClr val="dk1"/>
                </a:solidFill>
              </a:rPr>
              <a:t>investigación. </a:t>
            </a:r>
            <a:r>
              <a:rPr lang="en-US" sz="900" i="1" dirty="0">
                <a:solidFill>
                  <a:schemeClr val="dk1"/>
                </a:solidFill>
              </a:rPr>
              <a:t>Questioning: a roadmap for </a:t>
            </a:r>
            <a:r>
              <a:rPr lang="en-US" sz="900" i="1" dirty="0" smtClean="0">
                <a:solidFill>
                  <a:schemeClr val="dk1"/>
                </a:solidFill>
              </a:rPr>
              <a:t>research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i="1" dirty="0" smtClean="0">
                <a:solidFill>
                  <a:schemeClr val="dk1"/>
                </a:solidFill>
              </a:rPr>
              <a:t>Majul. E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  <a:endParaRPr lang="es-ES" sz="1100" b="1" dirty="0">
              <a:solidFill>
                <a:schemeClr val="dk1"/>
              </a:solidFill>
            </a:endParaRPr>
          </a:p>
          <a:p>
            <a:pPr marL="452437" lvl="8" algn="just"/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r>
              <a:rPr lang="es-E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</a:t>
            </a:r>
            <a:r>
              <a:rPr lang="es-ES" sz="1100" b="1" dirty="0">
                <a:solidFill>
                  <a:schemeClr val="dk1"/>
                </a:solidFill>
              </a:rPr>
              <a:t>o</a:t>
            </a:r>
            <a:r>
              <a:rPr lang="es-ES" sz="11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riginal</a:t>
            </a:r>
          </a:p>
          <a:p>
            <a:pPr marL="0" marR="0" lvl="0" indent="0" algn="just" rtl="0">
              <a:buNone/>
            </a:pPr>
            <a:endParaRPr lang="es-ES" sz="11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Cánula nasal de alto flujo para el tratamiento de la insuficiencia respiratoria aguda hipoxémica por COVID-19: Un estudio retrospectivo </a:t>
            </a:r>
            <a:r>
              <a:rPr lang="es-ES" sz="1100" dirty="0" smtClean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High-flow nasal cannula for the management of acute hypoxemic respiratory failure due to COVID-19: A retrospective study  </a:t>
            </a:r>
            <a:r>
              <a:rPr lang="es-ES" sz="1100" i="1" dirty="0" smtClean="0">
                <a:solidFill>
                  <a:schemeClr val="dk1"/>
                </a:solidFill>
              </a:rPr>
              <a:t>Díaz. </a:t>
            </a:r>
            <a:r>
              <a:rPr lang="es-ES" sz="1100" i="1" dirty="0">
                <a:solidFill>
                  <a:schemeClr val="dk1"/>
                </a:solidFill>
              </a:rPr>
              <a:t>P</a:t>
            </a:r>
            <a:r>
              <a:rPr lang="es-ES" sz="1100" i="1" dirty="0" smtClean="0">
                <a:solidFill>
                  <a:schemeClr val="dk1"/>
                </a:solidFill>
              </a:rPr>
              <a:t> et al.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Curva de aprendizaje de lobectomía pulmonar video-</a:t>
            </a:r>
            <a:r>
              <a:rPr lang="es-AR" sz="1100" dirty="0" err="1">
                <a:solidFill>
                  <a:schemeClr val="dk1"/>
                </a:solidFill>
              </a:rPr>
              <a:t>toracoscópica</a:t>
            </a:r>
            <a:r>
              <a:rPr lang="es-AR" sz="1100" dirty="0">
                <a:solidFill>
                  <a:schemeClr val="dk1"/>
                </a:solidFill>
              </a:rPr>
              <a:t> en centro de bajo volumen de pacientes</a:t>
            </a:r>
            <a:r>
              <a:rPr lang="es-ES" sz="1100" dirty="0" smtClean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Learning curve for video-</a:t>
            </a:r>
            <a:r>
              <a:rPr lang="en-US" sz="900" i="1" dirty="0" err="1">
                <a:solidFill>
                  <a:schemeClr val="dk1"/>
                </a:solidFill>
              </a:rPr>
              <a:t>thoracoscopic</a:t>
            </a:r>
            <a:r>
              <a:rPr lang="en-US" sz="900" i="1" dirty="0">
                <a:solidFill>
                  <a:schemeClr val="dk1"/>
                </a:solidFill>
              </a:rPr>
              <a:t> pulmonary lobectomy in a low-volume </a:t>
            </a:r>
            <a:r>
              <a:rPr lang="en-US" sz="900" i="1" dirty="0" smtClean="0">
                <a:solidFill>
                  <a:schemeClr val="dk1"/>
                </a:solidFill>
              </a:rPr>
              <a:t>center. </a:t>
            </a:r>
            <a:r>
              <a:rPr lang="en-US" sz="1100" i="1" dirty="0" smtClean="0">
                <a:solidFill>
                  <a:schemeClr val="dk1"/>
                </a:solidFill>
              </a:rPr>
              <a:t>Olmedo I. et al.</a:t>
            </a:r>
            <a:endParaRPr lang="es-ES" sz="1100" i="1" dirty="0" smtClean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Valoración de los niveles de proteína c reactiva y velocidad de sedimentación globular tras artroplastia total de rodilla primaria</a:t>
            </a:r>
            <a:r>
              <a:rPr lang="es-ES" sz="1100" dirty="0" smtClean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Assessment of reactive c proteine and vs erythrocyte sedimentation rate levels after total primary knee arthroplasty.</a:t>
            </a:r>
            <a:r>
              <a:rPr lang="es-ES" sz="900" i="1" dirty="0" smtClean="0">
                <a:solidFill>
                  <a:schemeClr val="dk1"/>
                </a:solidFill>
              </a:rPr>
              <a:t> </a:t>
            </a:r>
            <a:r>
              <a:rPr lang="es-ES" sz="1100" i="1" dirty="0" smtClean="0">
                <a:solidFill>
                  <a:schemeClr val="dk1"/>
                </a:solidFill>
              </a:rPr>
              <a:t>Borsani G. et al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Predicción del comportamiento de marcadores cardíacos por inteligencia artificial en pacientes hipertensos y diabéticos con síndrome coronario agudo</a:t>
            </a:r>
            <a:r>
              <a:rPr lang="es-ES" sz="900" dirty="0" smtClean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Prediction of the behavior of cardiac markers by artificial intelligence in hypertensive and diabetic patients with acute coronary </a:t>
            </a:r>
            <a:r>
              <a:rPr lang="en-US" sz="900" i="1" dirty="0" smtClean="0">
                <a:solidFill>
                  <a:schemeClr val="dk1"/>
                </a:solidFill>
              </a:rPr>
              <a:t>syndrome. </a:t>
            </a:r>
            <a:r>
              <a:rPr lang="es-ES" sz="1100" i="1" dirty="0" smtClean="0">
                <a:solidFill>
                  <a:schemeClr val="dk1"/>
                </a:solidFill>
              </a:rPr>
              <a:t>Joison A. </a:t>
            </a:r>
            <a:endParaRPr lang="es-ES" sz="1100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Estudio de la sección transversal de premolares </a:t>
            </a:r>
            <a:r>
              <a:rPr lang="es-AR" sz="1100" dirty="0" smtClean="0">
                <a:solidFill>
                  <a:schemeClr val="dk1"/>
                </a:solidFill>
              </a:rPr>
              <a:t>inferiores </a:t>
            </a:r>
            <a:r>
              <a:rPr lang="es-AR" sz="1100" dirty="0">
                <a:solidFill>
                  <a:schemeClr val="dk1"/>
                </a:solidFill>
              </a:rPr>
              <a:t>con tomografía computada de haz </a:t>
            </a:r>
            <a:r>
              <a:rPr lang="es-AR" sz="1100" dirty="0" smtClean="0">
                <a:solidFill>
                  <a:schemeClr val="dk1"/>
                </a:solidFill>
              </a:rPr>
              <a:t>cónico. </a:t>
            </a:r>
            <a:r>
              <a:rPr lang="en-US" sz="900" i="1" dirty="0">
                <a:solidFill>
                  <a:schemeClr val="dk1"/>
                </a:solidFill>
              </a:rPr>
              <a:t>Study of mandibular premolars cross section with cone beam computed </a:t>
            </a:r>
            <a:r>
              <a:rPr lang="en-US" sz="900" i="1" dirty="0" smtClean="0">
                <a:solidFill>
                  <a:schemeClr val="dk1"/>
                </a:solidFill>
              </a:rPr>
              <a:t>tomography</a:t>
            </a:r>
            <a:r>
              <a:rPr lang="en-US" sz="1100" i="1" dirty="0" smtClean="0">
                <a:solidFill>
                  <a:schemeClr val="dk1"/>
                </a:solidFill>
              </a:rPr>
              <a:t>. Berchialla G. et al.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Incidencia de melanoma cutáneo y sus características clínicas e histopatológicas en </a:t>
            </a:r>
            <a:r>
              <a:rPr lang="en-US" sz="1100" dirty="0" smtClean="0">
                <a:solidFill>
                  <a:schemeClr val="dk1"/>
                </a:solidFill>
              </a:rPr>
              <a:t>pacientes</a:t>
            </a:r>
            <a:r>
              <a:rPr lang="en-US" sz="1100" i="1" dirty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incidence of skin melanoma and its clinical and histopathological characteristics in </a:t>
            </a:r>
            <a:r>
              <a:rPr lang="en-US" sz="900" i="1" dirty="0" smtClean="0">
                <a:solidFill>
                  <a:schemeClr val="dk1"/>
                </a:solidFill>
              </a:rPr>
              <a:t>patients</a:t>
            </a:r>
            <a:r>
              <a:rPr lang="en-US" sz="1100" i="1" dirty="0" smtClean="0">
                <a:solidFill>
                  <a:schemeClr val="dk1"/>
                </a:solidFill>
              </a:rPr>
              <a:t>. Andrade N.et al.</a:t>
            </a:r>
            <a:endParaRPr i="1" dirty="0" smtClean="0"/>
          </a:p>
          <a:p>
            <a:pPr algn="just"/>
            <a:r>
              <a:rPr lang="es-ES" sz="1100" b="1" dirty="0">
                <a:solidFill>
                  <a:schemeClr val="dk1"/>
                </a:solidFill>
              </a:rPr>
              <a:t>C</a:t>
            </a:r>
            <a:r>
              <a:rPr lang="es-ES" sz="1100" b="1" dirty="0" smtClean="0">
                <a:solidFill>
                  <a:schemeClr val="dk1"/>
                </a:solidFill>
              </a:rPr>
              <a:t>aso clínico</a:t>
            </a:r>
            <a:endParaRPr lang="es-ES" sz="1100" b="1" dirty="0">
              <a:solidFill>
                <a:schemeClr val="dk1"/>
              </a:solidFill>
            </a:endParaRPr>
          </a:p>
          <a:p>
            <a:pPr marL="0" marR="0" lvl="1" indent="0" algn="just" rtl="0">
              <a:buNone/>
            </a:pPr>
            <a:endParaRPr lang="es-ES" sz="11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4375" lvl="8" indent="-261938" algn="just"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Utilización de plasma de convaleciente en pacientes con neumonía por sars-cov-2</a:t>
            </a:r>
            <a:r>
              <a:rPr lang="es-AR" sz="1100" i="1" dirty="0">
                <a:solidFill>
                  <a:schemeClr val="dk1"/>
                </a:solidFill>
              </a:rPr>
              <a:t>. Serie de casos. </a:t>
            </a:r>
            <a:r>
              <a:rPr lang="en-US" sz="900" i="1" dirty="0">
                <a:solidFill>
                  <a:schemeClr val="dk1"/>
                </a:solidFill>
              </a:rPr>
              <a:t>Use of convalescent plasma in patients with sars-cov-2 pneumonia. Case </a:t>
            </a:r>
            <a:r>
              <a:rPr lang="en-US" sz="900" i="1" dirty="0" smtClean="0">
                <a:solidFill>
                  <a:schemeClr val="dk1"/>
                </a:solidFill>
              </a:rPr>
              <a:t>series. </a:t>
            </a:r>
            <a:r>
              <a:rPr lang="en-US" sz="1100" i="1" dirty="0" smtClean="0">
                <a:solidFill>
                  <a:schemeClr val="dk1"/>
                </a:solidFill>
              </a:rPr>
              <a:t>Cavallo J. et al.</a:t>
            </a:r>
            <a:endParaRPr sz="1100" i="1" dirty="0">
              <a:solidFill>
                <a:schemeClr val="dk1"/>
              </a:solidFill>
            </a:endParaRPr>
          </a:p>
          <a:p>
            <a:pPr marL="623887" lvl="1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100" i="1" dirty="0" smtClean="0">
              <a:solidFill>
                <a:schemeClr val="dk1"/>
              </a:solidFill>
            </a:endParaRPr>
          </a:p>
          <a:p>
            <a:pPr algn="just"/>
            <a:r>
              <a:rPr lang="es-ES" sz="1100" b="1" dirty="0" smtClean="0">
                <a:solidFill>
                  <a:schemeClr val="dk1"/>
                </a:solidFill>
              </a:rPr>
              <a:t>        </a:t>
            </a:r>
            <a:endParaRPr dirty="0" smtClean="0"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100" b="0" i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5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</a:t>
            </a:r>
            <a:r>
              <a:rPr lang="es-E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4090" y="-75771"/>
            <a:ext cx="47505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E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ISSN: 2545-8302</a:t>
            </a:r>
            <a:endParaRPr/>
          </a:p>
        </p:txBody>
      </p:sp>
      <p:sp>
        <p:nvSpPr>
          <p:cNvPr id="18" name="Google Shape;98;p1"/>
          <p:cNvSpPr/>
          <p:nvPr/>
        </p:nvSpPr>
        <p:spPr>
          <a:xfrm>
            <a:off x="4396636" y="1651098"/>
            <a:ext cx="241373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Año </a:t>
            </a:r>
            <a:r>
              <a:rPr lang="es-ES" sz="1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2022 </a:t>
            </a: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Vol. </a:t>
            </a:r>
            <a:r>
              <a:rPr lang="es-ES" sz="1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N.º2 Abril- Junio 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Córdoba, Argentina</a:t>
            </a:r>
            <a:r>
              <a:rPr lang="es-E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336</Words>
  <Application>Microsoft Office PowerPoint</Application>
  <PresentationFormat>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Marta</cp:lastModifiedBy>
  <cp:revision>57</cp:revision>
  <dcterms:created xsi:type="dcterms:W3CDTF">2017-12-14T23:14:33Z</dcterms:created>
  <dcterms:modified xsi:type="dcterms:W3CDTF">2022-04-11T16:00:58Z</dcterms:modified>
</cp:coreProperties>
</file>