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" roundtripDataSignature="AMtx7mitUFAwA5W82BKYPTyE2qtwBFXv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8" d="100"/>
          <a:sy n="148" d="100"/>
        </p:scale>
        <p:origin x="198" y="-305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ableStyles" Target="tableStyles.xml"/><Relationship Id="rId10" Type="http://schemas.openxmlformats.org/officeDocument/2006/relationships/theme" Target="theme/them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150" y="744600"/>
            <a:ext cx="4532000" cy="3723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65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70"/>
            <a:ext cx="6857999" cy="2184532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 t="6851"/>
          <a:stretch/>
        </p:blipFill>
        <p:spPr>
          <a:xfrm>
            <a:off x="-786" y="8784052"/>
            <a:ext cx="6858785" cy="112194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2056841" y="9710887"/>
            <a:ext cx="48773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*Imagen: </a:t>
            </a:r>
            <a:r>
              <a:rPr lang="es-E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Pared de adobé y piedra </a:t>
            </a:r>
            <a:r>
              <a:rPr lang="es-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Villa Tulumba. Córdoba, Argentina.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00025" y="2240010"/>
            <a:ext cx="6487010" cy="755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buNone/>
            </a:pPr>
            <a:r>
              <a:rPr lang="es-E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Editorial </a:t>
            </a:r>
            <a:endParaRPr lang="es-ES" sz="11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buNone/>
            </a:pPr>
            <a:endParaRPr lang="es-ES" sz="11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ES" sz="1100" dirty="0" smtClean="0">
                <a:solidFill>
                  <a:schemeClr val="dk1"/>
                </a:solidFill>
              </a:rPr>
              <a:t>Que </a:t>
            </a:r>
            <a:r>
              <a:rPr lang="es-ES" sz="1100" dirty="0">
                <a:solidFill>
                  <a:schemeClr val="dk1"/>
                </a:solidFill>
              </a:rPr>
              <a:t>nos dejó el </a:t>
            </a:r>
            <a:r>
              <a:rPr lang="es-ES" sz="1100" dirty="0" smtClean="0">
                <a:solidFill>
                  <a:schemeClr val="dk1"/>
                </a:solidFill>
              </a:rPr>
              <a:t>COVID.</a:t>
            </a:r>
            <a:r>
              <a:rPr lang="en-US" sz="900" dirty="0">
                <a:solidFill>
                  <a:schemeClr val="dk1"/>
                </a:solidFill>
              </a:rPr>
              <a:t> </a:t>
            </a:r>
            <a:r>
              <a:rPr lang="en-US" sz="900" i="1" dirty="0">
                <a:solidFill>
                  <a:schemeClr val="dk1"/>
                </a:solidFill>
              </a:rPr>
              <a:t>What the COVID left </a:t>
            </a:r>
            <a:r>
              <a:rPr lang="en-US" sz="900" i="1" dirty="0" smtClean="0">
                <a:solidFill>
                  <a:schemeClr val="dk1"/>
                </a:solidFill>
              </a:rPr>
              <a:t>us</a:t>
            </a:r>
            <a:r>
              <a:rPr lang="es-ES" sz="900" i="1" dirty="0" smtClean="0">
                <a:solidFill>
                  <a:schemeClr val="dk1"/>
                </a:solidFill>
              </a:rPr>
              <a:t>. </a:t>
            </a:r>
            <a:r>
              <a:rPr lang="es-ES" sz="1100" i="1" dirty="0" smtClean="0">
                <a:solidFill>
                  <a:schemeClr val="dk1"/>
                </a:solidFill>
              </a:rPr>
              <a:t>Wappner D.</a:t>
            </a:r>
          </a:p>
          <a:p>
            <a:pPr marL="452437" lvl="8" algn="just"/>
            <a:endParaRPr sz="11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buNone/>
            </a:pPr>
            <a:r>
              <a:rPr lang="es-E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Artículo </a:t>
            </a:r>
            <a:r>
              <a:rPr lang="es-E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</a:p>
          <a:p>
            <a:pPr marL="0" marR="0" lvl="0" indent="0" algn="just" rtl="0">
              <a:buNone/>
            </a:pPr>
            <a:endParaRPr lang="es-ES" sz="11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ES" sz="1100" dirty="0" smtClean="0">
                <a:solidFill>
                  <a:schemeClr val="dk1"/>
                </a:solidFill>
              </a:rPr>
              <a:t>Abordaje </a:t>
            </a:r>
            <a:r>
              <a:rPr lang="es-ES" sz="1100" dirty="0">
                <a:solidFill>
                  <a:schemeClr val="dk1"/>
                </a:solidFill>
              </a:rPr>
              <a:t>del sobrepeso y la obesidad de niños preescolares en la clínica </a:t>
            </a:r>
            <a:r>
              <a:rPr lang="es-ES" sz="1100" dirty="0" smtClean="0">
                <a:solidFill>
                  <a:schemeClr val="dk1"/>
                </a:solidFill>
              </a:rPr>
              <a:t>pediátrica. </a:t>
            </a:r>
            <a:r>
              <a:rPr lang="en-US" sz="900" i="1" dirty="0">
                <a:solidFill>
                  <a:schemeClr val="dk1"/>
                </a:solidFill>
              </a:rPr>
              <a:t>Addressing the overweight and obesity of preschool children in the pediatric </a:t>
            </a:r>
            <a:r>
              <a:rPr lang="en-US" sz="900" i="1" dirty="0" smtClean="0">
                <a:solidFill>
                  <a:schemeClr val="dk1"/>
                </a:solidFill>
              </a:rPr>
              <a:t>clinic. </a:t>
            </a:r>
            <a:r>
              <a:rPr lang="es-ES" sz="1100" i="1" dirty="0" smtClean="0">
                <a:solidFill>
                  <a:schemeClr val="dk1"/>
                </a:solidFill>
              </a:rPr>
              <a:t>Gonzalvez. ML et al.</a:t>
            </a: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dk1"/>
                </a:solidFill>
              </a:rPr>
              <a:t>Correlación entre elastografía tiroidea y anatomía patológica de nódulos </a:t>
            </a:r>
            <a:r>
              <a:rPr lang="es-ES" sz="1100" dirty="0" smtClean="0">
                <a:solidFill>
                  <a:schemeClr val="dk1"/>
                </a:solidFill>
              </a:rPr>
              <a:t>tiroideos. </a:t>
            </a:r>
            <a:r>
              <a:rPr lang="en-US" sz="900" i="1" dirty="0">
                <a:solidFill>
                  <a:schemeClr val="dk1"/>
                </a:solidFill>
              </a:rPr>
              <a:t>Correlation between thyroid elastography and pathological anatomy of thyroid </a:t>
            </a:r>
            <a:r>
              <a:rPr lang="en-US" sz="900" i="1" dirty="0" smtClean="0">
                <a:solidFill>
                  <a:schemeClr val="dk1"/>
                </a:solidFill>
              </a:rPr>
              <a:t>nodules.</a:t>
            </a:r>
            <a:r>
              <a:rPr lang="es-ES" sz="1100" dirty="0">
                <a:solidFill>
                  <a:schemeClr val="dk1"/>
                </a:solidFill>
              </a:rPr>
              <a:t> </a:t>
            </a:r>
            <a:r>
              <a:rPr lang="es-ES" sz="1100" i="1" dirty="0" smtClean="0">
                <a:solidFill>
                  <a:schemeClr val="dk1"/>
                </a:solidFill>
              </a:rPr>
              <a:t>Elías Kairuz MF et al.</a:t>
            </a: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dk1"/>
                </a:solidFill>
              </a:rPr>
              <a:t>Relación entre las mediciones ecográficas del apéndice cecal y el diagnóstico pos-operatorio en apendicitis agudas en pacientes pediátricos</a:t>
            </a:r>
            <a:r>
              <a:rPr lang="es-ES" sz="1100" dirty="0" smtClean="0">
                <a:solidFill>
                  <a:schemeClr val="dk1"/>
                </a:solidFill>
              </a:rPr>
              <a:t>. </a:t>
            </a:r>
            <a:r>
              <a:rPr lang="en-US" sz="900" i="1" dirty="0">
                <a:solidFill>
                  <a:schemeClr val="dk1"/>
                </a:solidFill>
              </a:rPr>
              <a:t>Relationship between ultrasound measurements of the cecal appendix and postoperative diagnosis in acute appendicitis in pediatric patients.</a:t>
            </a:r>
            <a:r>
              <a:rPr lang="es-ES" sz="900" i="1" dirty="0" smtClean="0">
                <a:solidFill>
                  <a:schemeClr val="dk1"/>
                </a:solidFill>
              </a:rPr>
              <a:t> </a:t>
            </a:r>
            <a:r>
              <a:rPr lang="es-ES" sz="1100" i="1" dirty="0" smtClean="0">
                <a:solidFill>
                  <a:schemeClr val="dk1"/>
                </a:solidFill>
              </a:rPr>
              <a:t>Castellani M et al</a:t>
            </a: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dk1"/>
                </a:solidFill>
              </a:rPr>
              <a:t>C</a:t>
            </a:r>
            <a:r>
              <a:rPr lang="es-ES" sz="1100" dirty="0" smtClean="0">
                <a:solidFill>
                  <a:schemeClr val="dk1"/>
                </a:solidFill>
              </a:rPr>
              <a:t>ausas </a:t>
            </a:r>
            <a:r>
              <a:rPr lang="es-ES" sz="1100" dirty="0">
                <a:solidFill>
                  <a:schemeClr val="dk1"/>
                </a:solidFill>
              </a:rPr>
              <a:t>de hiperglucemia en pacientes </a:t>
            </a:r>
            <a:r>
              <a:rPr lang="es-ES" sz="1100" dirty="0" smtClean="0">
                <a:solidFill>
                  <a:schemeClr val="dk1"/>
                </a:solidFill>
              </a:rPr>
              <a:t>internados. </a:t>
            </a:r>
            <a:r>
              <a:rPr lang="es-ES" sz="900" i="1" smtClean="0">
                <a:solidFill>
                  <a:schemeClr val="dk1"/>
                </a:solidFill>
              </a:rPr>
              <a:t>C</a:t>
            </a:r>
            <a:r>
              <a:rPr lang="en-US" sz="900" i="1" smtClean="0">
                <a:solidFill>
                  <a:schemeClr val="dk1"/>
                </a:solidFill>
              </a:rPr>
              <a:t>auses</a:t>
            </a:r>
            <a:r>
              <a:rPr lang="en-US" sz="900" i="1" dirty="0" smtClean="0">
                <a:solidFill>
                  <a:schemeClr val="dk1"/>
                </a:solidFill>
              </a:rPr>
              <a:t> </a:t>
            </a:r>
            <a:r>
              <a:rPr lang="en-US" sz="900" i="1" dirty="0">
                <a:solidFill>
                  <a:schemeClr val="dk1"/>
                </a:solidFill>
              </a:rPr>
              <a:t>of hyperglycemia in hospitalized patients</a:t>
            </a:r>
            <a:r>
              <a:rPr lang="es-ES" sz="900" i="1" dirty="0" smtClean="0">
                <a:solidFill>
                  <a:schemeClr val="dk1"/>
                </a:solidFill>
              </a:rPr>
              <a:t>. </a:t>
            </a:r>
            <a:r>
              <a:rPr lang="es-ES" sz="1100" i="1" dirty="0" smtClean="0">
                <a:solidFill>
                  <a:schemeClr val="dk1"/>
                </a:solidFill>
              </a:rPr>
              <a:t>Bonamico A et al.</a:t>
            </a:r>
          </a:p>
          <a:p>
            <a:pPr marL="452437" lvl="8" algn="just"/>
            <a:endParaRPr i="1" dirty="0"/>
          </a:p>
          <a:p>
            <a:pPr marL="0" marR="0" lvl="1" indent="0" algn="just" rtl="0">
              <a:buNone/>
            </a:pPr>
            <a:r>
              <a:rPr lang="es-E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Caso </a:t>
            </a:r>
            <a:r>
              <a:rPr lang="es-ES" sz="11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Clínico</a:t>
            </a:r>
          </a:p>
          <a:p>
            <a:pPr marL="0" marR="0" lvl="1" indent="0" algn="just" rtl="0">
              <a:buNone/>
            </a:pPr>
            <a:endParaRPr lang="es-ES" sz="11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ES" sz="1100" dirty="0" smtClean="0">
                <a:solidFill>
                  <a:schemeClr val="dk1"/>
                </a:solidFill>
              </a:rPr>
              <a:t>Trombocitopenia </a:t>
            </a:r>
            <a:r>
              <a:rPr lang="es-ES" sz="1100" dirty="0">
                <a:solidFill>
                  <a:schemeClr val="dk1"/>
                </a:solidFill>
              </a:rPr>
              <a:t>inmune primaria: reporte de casos no respondedores al tratamiento. </a:t>
            </a:r>
            <a:r>
              <a:rPr lang="en-US" sz="900" i="1" dirty="0">
                <a:solidFill>
                  <a:schemeClr val="dk1"/>
                </a:solidFill>
              </a:rPr>
              <a:t>Primary immune thrombocytopenia: report of cases nonresponders to </a:t>
            </a:r>
            <a:r>
              <a:rPr lang="en-US" sz="900" i="1" dirty="0" smtClean="0">
                <a:solidFill>
                  <a:schemeClr val="dk1"/>
                </a:solidFill>
              </a:rPr>
              <a:t>treatment</a:t>
            </a:r>
            <a:r>
              <a:rPr lang="es-ES" sz="1100" i="1" dirty="0" smtClean="0">
                <a:solidFill>
                  <a:schemeClr val="dk1"/>
                </a:solidFill>
              </a:rPr>
              <a:t>.Cabrera FB et al.</a:t>
            </a: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dk1"/>
                </a:solidFill>
              </a:rPr>
              <a:t>Hipercalcemia como complicación de </a:t>
            </a:r>
            <a:r>
              <a:rPr lang="es-MX" sz="1100" dirty="0" err="1">
                <a:solidFill>
                  <a:schemeClr val="dk1"/>
                </a:solidFill>
              </a:rPr>
              <a:t>hepatocarcinoma</a:t>
            </a:r>
            <a:r>
              <a:rPr lang="es-ES" sz="1100" dirty="0">
                <a:solidFill>
                  <a:schemeClr val="dk1"/>
                </a:solidFill>
              </a:rPr>
              <a:t>.</a:t>
            </a:r>
            <a:r>
              <a:rPr lang="en-US" sz="1100" dirty="0">
                <a:solidFill>
                  <a:schemeClr val="dk1"/>
                </a:solidFill>
              </a:rPr>
              <a:t> </a:t>
            </a:r>
            <a:r>
              <a:rPr lang="en-US" sz="900" i="1" dirty="0">
                <a:solidFill>
                  <a:schemeClr val="dk1"/>
                </a:solidFill>
              </a:rPr>
              <a:t>Hypercalcemia as a complication of </a:t>
            </a:r>
            <a:r>
              <a:rPr lang="en-US" sz="900" i="1" dirty="0" err="1">
                <a:solidFill>
                  <a:schemeClr val="dk1"/>
                </a:solidFill>
              </a:rPr>
              <a:t>hepatocarcinoma</a:t>
            </a:r>
            <a:r>
              <a:rPr lang="en-US" sz="900" i="1" dirty="0">
                <a:solidFill>
                  <a:schemeClr val="dk1"/>
                </a:solidFill>
              </a:rPr>
              <a:t>. </a:t>
            </a:r>
            <a:r>
              <a:rPr lang="en-US" sz="1100" i="1" dirty="0" err="1">
                <a:solidFill>
                  <a:schemeClr val="dk1"/>
                </a:solidFill>
              </a:rPr>
              <a:t>Bertello</a:t>
            </a:r>
            <a:r>
              <a:rPr lang="en-US" sz="1100" i="1" dirty="0">
                <a:solidFill>
                  <a:schemeClr val="dk1"/>
                </a:solidFill>
              </a:rPr>
              <a:t> M et al.</a:t>
            </a:r>
            <a:endParaRPr lang="es-ES" sz="1100" i="1" dirty="0">
              <a:solidFill>
                <a:schemeClr val="dk1"/>
              </a:solidFill>
            </a:endParaRPr>
          </a:p>
          <a:p>
            <a:pPr marL="452437" lvl="8" algn="just"/>
            <a:endParaRPr lang="es-ES" sz="1100" b="1" i="1" dirty="0" smtClean="0">
              <a:solidFill>
                <a:schemeClr val="dk1"/>
              </a:solidFill>
            </a:endParaRPr>
          </a:p>
          <a:p>
            <a:pPr marL="452437" lvl="8" algn="just"/>
            <a:endParaRPr lang="es-ES" sz="1100" i="1" dirty="0" smtClean="0">
              <a:solidFill>
                <a:schemeClr val="dk1"/>
              </a:solidFill>
            </a:endParaRPr>
          </a:p>
          <a:p>
            <a:pPr marL="0" marR="0" lvl="1" indent="0" algn="just" rtl="0">
              <a:buNone/>
            </a:pPr>
            <a:r>
              <a:rPr lang="es-ES" sz="11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Semblanza</a:t>
            </a:r>
          </a:p>
          <a:p>
            <a:pPr marL="0" marR="0" lvl="1" indent="0" algn="just" rtl="0">
              <a:buNone/>
            </a:pPr>
            <a:endParaRPr sz="1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1" indent="-261938" algn="just">
              <a:buClr>
                <a:schemeClr val="dk1"/>
              </a:buClr>
              <a:buSzPts val="1100"/>
              <a:buFont typeface="Arial"/>
              <a:buChar char="•"/>
            </a:pPr>
            <a:r>
              <a:rPr lang="fr-FR" sz="1100" dirty="0">
                <a:solidFill>
                  <a:schemeClr val="dk1"/>
                </a:solidFill>
              </a:rPr>
              <a:t>Dr. Alfredo Rodríguez (1918-2011</a:t>
            </a:r>
            <a:r>
              <a:rPr lang="fr-FR" sz="1100" dirty="0" smtClean="0">
                <a:solidFill>
                  <a:schemeClr val="dk1"/>
                </a:solidFill>
              </a:rPr>
              <a:t>). </a:t>
            </a:r>
            <a:r>
              <a:rPr lang="fr-FR" sz="1100" i="1" dirty="0" smtClean="0">
                <a:solidFill>
                  <a:schemeClr val="dk1"/>
                </a:solidFill>
              </a:rPr>
              <a:t>Rodríguez A.E</a:t>
            </a:r>
          </a:p>
          <a:p>
            <a:pPr marL="452437" lvl="1" algn="just">
              <a:buClr>
                <a:schemeClr val="dk1"/>
              </a:buClr>
              <a:buSzPts val="1100"/>
            </a:pPr>
            <a:endParaRPr sz="1100" b="1" i="1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1" indent="0" algn="just" rtl="0">
              <a:buNone/>
            </a:pPr>
            <a:r>
              <a:rPr lang="es-ES" sz="11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Tesis Doctoral</a:t>
            </a:r>
          </a:p>
          <a:p>
            <a:pPr marL="0" marR="0" lvl="1" indent="0" algn="just" rtl="0">
              <a:buNone/>
            </a:pPr>
            <a:endParaRPr lang="es-ES" sz="11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3" indent="-261938" algn="just">
              <a:buClr>
                <a:schemeClr val="dk1"/>
              </a:buClr>
              <a:buSzPts val="1100"/>
              <a:buFont typeface="Arial"/>
              <a:buChar char="•"/>
            </a:pPr>
            <a:r>
              <a:rPr lang="es-MX" sz="1100" dirty="0" smtClean="0">
                <a:solidFill>
                  <a:schemeClr val="dk1"/>
                </a:solidFill>
              </a:rPr>
              <a:t>Utilidad </a:t>
            </a:r>
            <a:r>
              <a:rPr lang="es-MX" sz="1100" dirty="0">
                <a:solidFill>
                  <a:schemeClr val="dk1"/>
                </a:solidFill>
              </a:rPr>
              <a:t>de las imágenes </a:t>
            </a:r>
            <a:r>
              <a:rPr lang="es-MX" sz="1100" dirty="0" smtClean="0">
                <a:solidFill>
                  <a:schemeClr val="dk1"/>
                </a:solidFill>
              </a:rPr>
              <a:t>de resonancia magnética multiparamétrica </a:t>
            </a:r>
            <a:r>
              <a:rPr lang="es-MX" sz="1100" dirty="0">
                <a:solidFill>
                  <a:schemeClr val="dk1"/>
                </a:solidFill>
              </a:rPr>
              <a:t>en </a:t>
            </a:r>
            <a:r>
              <a:rPr lang="es-MX" sz="1100" dirty="0" smtClean="0">
                <a:solidFill>
                  <a:schemeClr val="dk1"/>
                </a:solidFill>
              </a:rPr>
              <a:t>el diagnóstico </a:t>
            </a:r>
            <a:r>
              <a:rPr lang="es-MX" sz="1100" dirty="0">
                <a:solidFill>
                  <a:schemeClr val="dk1"/>
                </a:solidFill>
              </a:rPr>
              <a:t>del cáncer </a:t>
            </a:r>
            <a:r>
              <a:rPr lang="es-MX" sz="1100" dirty="0" smtClean="0">
                <a:solidFill>
                  <a:schemeClr val="dk1"/>
                </a:solidFill>
              </a:rPr>
              <a:t>de próstata</a:t>
            </a:r>
            <a:r>
              <a:rPr lang="en-US" sz="1100" dirty="0" smtClean="0">
                <a:solidFill>
                  <a:schemeClr val="dk1"/>
                </a:solidFill>
              </a:rPr>
              <a:t>.</a:t>
            </a:r>
            <a:r>
              <a:rPr lang="es-ES" sz="1100" dirty="0" smtClean="0">
                <a:solidFill>
                  <a:schemeClr val="dk1"/>
                </a:solidFill>
              </a:rPr>
              <a:t> </a:t>
            </a:r>
            <a:r>
              <a:rPr lang="pt-BR" sz="1100" i="1" dirty="0">
                <a:solidFill>
                  <a:schemeClr val="dk1"/>
                </a:solidFill>
              </a:rPr>
              <a:t>Uriburu </a:t>
            </a:r>
            <a:r>
              <a:rPr lang="pt-BR" sz="1100" i="1" dirty="0" smtClean="0">
                <a:solidFill>
                  <a:schemeClr val="dk1"/>
                </a:solidFill>
              </a:rPr>
              <a:t>Pizarro FNA</a:t>
            </a:r>
            <a:r>
              <a:rPr lang="es-ES" sz="1100" i="1" dirty="0" smtClean="0">
                <a:solidFill>
                  <a:schemeClr val="dk1"/>
                </a:solidFill>
              </a:rPr>
              <a:t>.                    </a:t>
            </a:r>
            <a:endParaRPr sz="1100" b="0" i="1" u="none" strike="noStrike" cap="none" dirty="0" smtClean="0">
              <a:solidFill>
                <a:schemeClr val="dk1"/>
              </a:solidFill>
              <a:sym typeface="Arial"/>
            </a:endParaRPr>
          </a:p>
          <a:p>
            <a:pPr algn="just"/>
            <a:r>
              <a:rPr lang="es-ES" sz="1100" b="1" dirty="0" smtClean="0">
                <a:solidFill>
                  <a:schemeClr val="dk1"/>
                </a:solidFill>
              </a:rPr>
              <a:t>        </a:t>
            </a:r>
            <a:endParaRPr dirty="0" smtClean="0"/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3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</a:t>
            </a:r>
            <a:r>
              <a:rPr lang="es-ES" sz="11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5093315" y="9161076"/>
            <a:ext cx="1276496" cy="276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ISSN 2545-8302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4090" y="-75771"/>
            <a:ext cx="47505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E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838700" y="228600"/>
            <a:ext cx="16281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 flipH="1">
            <a:off x="5044439" y="0"/>
            <a:ext cx="17659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ISSN: 2545-8302</a:t>
            </a:r>
            <a:endParaRPr/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498" y="471148"/>
            <a:ext cx="5124326" cy="10666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8;p1"/>
          <p:cNvSpPr/>
          <p:nvPr/>
        </p:nvSpPr>
        <p:spPr>
          <a:xfrm>
            <a:off x="4396636" y="1651098"/>
            <a:ext cx="24137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</a:t>
            </a:r>
            <a:r>
              <a:rPr lang="es-ES" sz="1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 </a:t>
            </a:r>
            <a:r>
              <a:rPr lang="es-E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Vol. </a:t>
            </a:r>
            <a:r>
              <a:rPr lang="es-ES" sz="1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 N.º1 Enero- Marzo 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Córdoba, Argentina</a:t>
            </a:r>
            <a:r>
              <a:rPr lang="es-E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251</Words>
  <Application>Microsoft Office PowerPoint</Application>
  <PresentationFormat>A4 (210 x 297 mm)</PresentationFormat>
  <Paragraphs>34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Marta</cp:lastModifiedBy>
  <cp:revision>25</cp:revision>
  <dcterms:created xsi:type="dcterms:W3CDTF">2017-12-14T23:14:33Z</dcterms:created>
  <dcterms:modified xsi:type="dcterms:W3CDTF">2021-12-16T20:05:22Z</dcterms:modified>
</cp:coreProperties>
</file>