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797675" cy="99282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itUFAwA5W82BKYPTyE2qtwBFXvi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9" d="100"/>
          <a:sy n="89" d="100"/>
        </p:scale>
        <p:origin x="1398" y="-114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600"/>
            <a:ext cx="4532000" cy="372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750" y="4715900"/>
            <a:ext cx="5438125" cy="44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79750" y="4715900"/>
            <a:ext cx="5438125" cy="44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6513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286367" y="2822135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1449696" y="3985464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1550679" y="2549570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 t="6851"/>
          <a:stretch/>
        </p:blipFill>
        <p:spPr>
          <a:xfrm>
            <a:off x="-786" y="8784052"/>
            <a:ext cx="6858785" cy="1121948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/>
          <p:nvPr/>
        </p:nvSpPr>
        <p:spPr>
          <a:xfrm>
            <a:off x="5295900" y="1659378"/>
            <a:ext cx="154304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Año 2019 Vol. 4 Nº 3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Córdoba, Argentina</a:t>
            </a:r>
            <a:endParaRPr sz="12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2056841" y="9710887"/>
            <a:ext cx="4877358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*Imagen: </a:t>
            </a:r>
            <a:r>
              <a:rPr lang="es-ES" sz="1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Pared de </a:t>
            </a:r>
            <a:r>
              <a:rPr lang="es-ES" sz="10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adove</a:t>
            </a:r>
            <a:r>
              <a:rPr lang="es-ES" sz="1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 piedra </a:t>
            </a:r>
            <a:r>
              <a:rPr lang="es-E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 Villa </a:t>
            </a:r>
            <a:r>
              <a:rPr lang="es-ES" sz="10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Tulumba</a:t>
            </a:r>
            <a:r>
              <a:rPr lang="es-E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Córdoba, Argentina.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200025" y="2240010"/>
            <a:ext cx="6487010" cy="8299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Editorial </a:t>
            </a:r>
            <a:endParaRPr lang="es-ES" dirty="0"/>
          </a:p>
          <a:p>
            <a:pPr marL="714375" lvl="8" indent="-261938" algn="just"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chemeClr val="dk1"/>
                </a:solidFill>
              </a:rPr>
              <a:t>¿Por qué la responsabilidad social universitaria en el proceso formativo de los </a:t>
            </a:r>
            <a:r>
              <a:rPr lang="es-ES" sz="1100" dirty="0" smtClean="0">
                <a:solidFill>
                  <a:schemeClr val="dk1"/>
                </a:solidFill>
              </a:rPr>
              <a:t>estudiantes? </a:t>
            </a:r>
            <a:r>
              <a:rPr lang="en-US" sz="900" dirty="0" smtClean="0">
                <a:solidFill>
                  <a:schemeClr val="dk1"/>
                </a:solidFill>
              </a:rPr>
              <a:t>Why </a:t>
            </a:r>
            <a:r>
              <a:rPr lang="en-US" sz="900" dirty="0">
                <a:solidFill>
                  <a:schemeClr val="dk1"/>
                </a:solidFill>
              </a:rPr>
              <a:t>the university social responsibility in the formative process of the students?</a:t>
            </a:r>
            <a:r>
              <a:rPr lang="es-ES" sz="900" dirty="0" smtClean="0">
                <a:solidFill>
                  <a:schemeClr val="dk1"/>
                </a:solidFill>
              </a:rPr>
              <a:t>.    </a:t>
            </a:r>
            <a:r>
              <a:rPr lang="es-ES" sz="1100" b="0" i="1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González </a:t>
            </a:r>
            <a:r>
              <a:rPr lang="es-ES" sz="11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endParaRPr sz="1100" b="0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s-ES" sz="11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Artículo </a:t>
            </a:r>
            <a:r>
              <a:rPr lang="es-ES" sz="11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Original</a:t>
            </a:r>
          </a:p>
          <a:p>
            <a:pPr marL="714375" lvl="8" indent="-261938" algn="just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chemeClr val="dk1"/>
                </a:solidFill>
              </a:rPr>
              <a:t>Identificación y expresión del efector central fúngico Pep1 en </a:t>
            </a:r>
            <a:r>
              <a:rPr lang="es-ES" sz="1100" dirty="0" err="1">
                <a:solidFill>
                  <a:schemeClr val="dk1"/>
                </a:solidFill>
              </a:rPr>
              <a:t>Thecaphora</a:t>
            </a:r>
            <a:r>
              <a:rPr lang="es-ES" sz="1100" dirty="0">
                <a:solidFill>
                  <a:schemeClr val="dk1"/>
                </a:solidFill>
              </a:rPr>
              <a:t> </a:t>
            </a:r>
            <a:r>
              <a:rPr lang="es-ES" sz="1100" dirty="0" err="1">
                <a:solidFill>
                  <a:schemeClr val="dk1"/>
                </a:solidFill>
              </a:rPr>
              <a:t>frezii</a:t>
            </a:r>
            <a:r>
              <a:rPr lang="es-ES" sz="1100" dirty="0" smtClean="0">
                <a:solidFill>
                  <a:schemeClr val="dk1"/>
                </a:solidFill>
              </a:rPr>
              <a:t>. et al. </a:t>
            </a:r>
            <a:r>
              <a:rPr lang="en-US" sz="900" i="1" dirty="0">
                <a:solidFill>
                  <a:schemeClr val="dk1"/>
                </a:solidFill>
              </a:rPr>
              <a:t>Identification and expression of the fungal central effector Pep1 in </a:t>
            </a:r>
            <a:r>
              <a:rPr lang="en-US" sz="900" i="1" dirty="0" err="1">
                <a:solidFill>
                  <a:schemeClr val="dk1"/>
                </a:solidFill>
              </a:rPr>
              <a:t>Thecaphora</a:t>
            </a:r>
            <a:r>
              <a:rPr lang="en-US" sz="900" i="1" dirty="0">
                <a:solidFill>
                  <a:schemeClr val="dk1"/>
                </a:solidFill>
              </a:rPr>
              <a:t> </a:t>
            </a:r>
            <a:r>
              <a:rPr lang="en-US" sz="900" i="1" dirty="0" err="1" smtClean="0">
                <a:solidFill>
                  <a:schemeClr val="dk1"/>
                </a:solidFill>
              </a:rPr>
              <a:t>frezii</a:t>
            </a:r>
            <a:r>
              <a:rPr lang="en-US" sz="900" i="1" dirty="0" smtClean="0">
                <a:solidFill>
                  <a:schemeClr val="dk1"/>
                </a:solidFill>
              </a:rPr>
              <a:t>. </a:t>
            </a:r>
            <a:r>
              <a:rPr lang="es-ES" sz="1100" i="1" dirty="0">
                <a:solidFill>
                  <a:schemeClr val="dk1"/>
                </a:solidFill>
              </a:rPr>
              <a:t>Soria N.W </a:t>
            </a:r>
            <a:endParaRPr lang="es-ES" sz="1100" i="1" dirty="0" smtClean="0">
              <a:solidFill>
                <a:schemeClr val="dk1"/>
              </a:solidFill>
            </a:endParaRPr>
          </a:p>
          <a:p>
            <a:pPr marL="714375" lvl="8" indent="-261938" algn="just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chemeClr val="dk1"/>
                </a:solidFill>
              </a:rPr>
              <a:t>Valor del índice proteína/creatinina como marcador de proteinuria en el diagnóstico de </a:t>
            </a:r>
            <a:r>
              <a:rPr lang="es-ES" sz="1100" dirty="0" smtClean="0">
                <a:solidFill>
                  <a:schemeClr val="dk1"/>
                </a:solidFill>
              </a:rPr>
              <a:t>preeclampsia. </a:t>
            </a:r>
            <a:r>
              <a:rPr lang="en-US" sz="900" i="1" dirty="0">
                <a:solidFill>
                  <a:schemeClr val="dk1"/>
                </a:solidFill>
              </a:rPr>
              <a:t>Value of the protein / creatinine index as a marker of proteinuria in the diagnosis of </a:t>
            </a:r>
            <a:r>
              <a:rPr lang="en-US" sz="900" i="1" dirty="0" smtClean="0">
                <a:solidFill>
                  <a:schemeClr val="dk1"/>
                </a:solidFill>
              </a:rPr>
              <a:t>preeclampsia</a:t>
            </a:r>
            <a:r>
              <a:rPr lang="en-US" sz="1100" dirty="0" smtClean="0">
                <a:solidFill>
                  <a:schemeClr val="dk1"/>
                </a:solidFill>
              </a:rPr>
              <a:t>.</a:t>
            </a:r>
            <a:r>
              <a:rPr lang="es-ES" sz="1100" dirty="0" smtClean="0">
                <a:solidFill>
                  <a:schemeClr val="dk1"/>
                </a:solidFill>
              </a:rPr>
              <a:t> </a:t>
            </a:r>
            <a:r>
              <a:rPr lang="es-ES" sz="1100" i="1" dirty="0" smtClean="0">
                <a:solidFill>
                  <a:schemeClr val="dk1"/>
                </a:solidFill>
              </a:rPr>
              <a:t>Traferri A et al.</a:t>
            </a:r>
          </a:p>
          <a:p>
            <a:pPr marL="714375" lvl="8" indent="-261938" algn="just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chemeClr val="dk1"/>
                </a:solidFill>
              </a:rPr>
              <a:t>Nivel de comprensión del Sistema de Perfilado Nutricional </a:t>
            </a:r>
            <a:r>
              <a:rPr lang="es-ES" sz="1100" dirty="0" err="1">
                <a:solidFill>
                  <a:schemeClr val="dk1"/>
                </a:solidFill>
              </a:rPr>
              <a:t>NutriScore</a:t>
            </a:r>
            <a:r>
              <a:rPr lang="es-ES" sz="1100" dirty="0">
                <a:solidFill>
                  <a:schemeClr val="dk1"/>
                </a:solidFill>
              </a:rPr>
              <a:t> para las elecciones alimentarias y su relación con el nivel </a:t>
            </a:r>
            <a:r>
              <a:rPr lang="es-ES" sz="1100" dirty="0" smtClean="0">
                <a:solidFill>
                  <a:schemeClr val="dk1"/>
                </a:solidFill>
              </a:rPr>
              <a:t>educativo. </a:t>
            </a:r>
            <a:r>
              <a:rPr lang="en-US" sz="900" i="1" dirty="0">
                <a:solidFill>
                  <a:schemeClr val="dk1"/>
                </a:solidFill>
              </a:rPr>
              <a:t>Level of understanding of the </a:t>
            </a:r>
            <a:r>
              <a:rPr lang="en-US" sz="900" i="1" dirty="0" err="1">
                <a:solidFill>
                  <a:schemeClr val="dk1"/>
                </a:solidFill>
              </a:rPr>
              <a:t>NutriScore</a:t>
            </a:r>
            <a:r>
              <a:rPr lang="en-US" sz="900" i="1" dirty="0">
                <a:solidFill>
                  <a:schemeClr val="dk1"/>
                </a:solidFill>
              </a:rPr>
              <a:t> Nutrient Profiling System for food choices and its association with educational </a:t>
            </a:r>
            <a:r>
              <a:rPr lang="en-US" sz="900" i="1" dirty="0" smtClean="0">
                <a:solidFill>
                  <a:schemeClr val="dk1"/>
                </a:solidFill>
              </a:rPr>
              <a:t>level.</a:t>
            </a:r>
            <a:r>
              <a:rPr lang="es-ES" sz="900" i="1" dirty="0" smtClean="0">
                <a:solidFill>
                  <a:schemeClr val="dk1"/>
                </a:solidFill>
              </a:rPr>
              <a:t> </a:t>
            </a:r>
            <a:r>
              <a:rPr lang="es-ES" sz="1100" i="1" dirty="0" err="1" smtClean="0">
                <a:solidFill>
                  <a:schemeClr val="dk1"/>
                </a:solidFill>
              </a:rPr>
              <a:t>Bertorello</a:t>
            </a:r>
            <a:r>
              <a:rPr lang="es-ES" sz="1100" i="1" dirty="0" smtClean="0">
                <a:solidFill>
                  <a:schemeClr val="dk1"/>
                </a:solidFill>
              </a:rPr>
              <a:t> N.B et al</a:t>
            </a:r>
          </a:p>
          <a:p>
            <a:pPr marL="714375" lvl="8" indent="-261938" algn="just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chemeClr val="dk1"/>
                </a:solidFill>
              </a:rPr>
              <a:t>Hipotermia en recién nacidos con </a:t>
            </a:r>
            <a:r>
              <a:rPr lang="es-ES" sz="1100" dirty="0" smtClean="0">
                <a:solidFill>
                  <a:schemeClr val="dk1"/>
                </a:solidFill>
              </a:rPr>
              <a:t>encefalopatía </a:t>
            </a:r>
            <a:r>
              <a:rPr lang="es-ES" sz="1100" dirty="0" err="1" smtClean="0">
                <a:solidFill>
                  <a:schemeClr val="dk1"/>
                </a:solidFill>
              </a:rPr>
              <a:t>hipóxico</a:t>
            </a:r>
            <a:r>
              <a:rPr lang="es-ES" sz="1100" dirty="0" smtClean="0">
                <a:solidFill>
                  <a:schemeClr val="dk1"/>
                </a:solidFill>
              </a:rPr>
              <a:t> - isquémica </a:t>
            </a:r>
            <a:r>
              <a:rPr lang="es-ES" sz="1100" dirty="0">
                <a:solidFill>
                  <a:schemeClr val="dk1"/>
                </a:solidFill>
              </a:rPr>
              <a:t>en Clínica Universitaria Reina Fabiola. </a:t>
            </a:r>
            <a:r>
              <a:rPr lang="es-ES" sz="900" i="1" dirty="0" err="1">
                <a:solidFill>
                  <a:schemeClr val="dk1"/>
                </a:solidFill>
              </a:rPr>
              <a:t>Hypothermia</a:t>
            </a:r>
            <a:r>
              <a:rPr lang="es-ES" sz="900" i="1" dirty="0">
                <a:solidFill>
                  <a:schemeClr val="dk1"/>
                </a:solidFill>
              </a:rPr>
              <a:t> in </a:t>
            </a:r>
            <a:r>
              <a:rPr lang="es-ES" sz="900" i="1" dirty="0" err="1">
                <a:solidFill>
                  <a:schemeClr val="dk1"/>
                </a:solidFill>
              </a:rPr>
              <a:t>newborns</a:t>
            </a:r>
            <a:r>
              <a:rPr lang="es-ES" sz="900" i="1" dirty="0">
                <a:solidFill>
                  <a:schemeClr val="dk1"/>
                </a:solidFill>
              </a:rPr>
              <a:t> </a:t>
            </a:r>
            <a:r>
              <a:rPr lang="es-ES" sz="900" i="1" dirty="0" err="1">
                <a:solidFill>
                  <a:schemeClr val="dk1"/>
                </a:solidFill>
              </a:rPr>
              <a:t>with</a:t>
            </a:r>
            <a:r>
              <a:rPr lang="es-ES" sz="900" i="1" dirty="0">
                <a:solidFill>
                  <a:schemeClr val="dk1"/>
                </a:solidFill>
              </a:rPr>
              <a:t> </a:t>
            </a:r>
            <a:r>
              <a:rPr lang="es-ES" sz="900" i="1" dirty="0" err="1">
                <a:solidFill>
                  <a:schemeClr val="dk1"/>
                </a:solidFill>
              </a:rPr>
              <a:t>hypoxic</a:t>
            </a:r>
            <a:r>
              <a:rPr lang="es-ES" sz="900" i="1" dirty="0">
                <a:solidFill>
                  <a:schemeClr val="dk1"/>
                </a:solidFill>
              </a:rPr>
              <a:t> - </a:t>
            </a:r>
            <a:r>
              <a:rPr lang="es-ES" sz="900" i="1" dirty="0" err="1">
                <a:solidFill>
                  <a:schemeClr val="dk1"/>
                </a:solidFill>
              </a:rPr>
              <a:t>ischemic</a:t>
            </a:r>
            <a:r>
              <a:rPr lang="es-ES" sz="900" i="1" dirty="0">
                <a:solidFill>
                  <a:schemeClr val="dk1"/>
                </a:solidFill>
              </a:rPr>
              <a:t> </a:t>
            </a:r>
            <a:r>
              <a:rPr lang="es-ES" sz="900" i="1" dirty="0" err="1">
                <a:solidFill>
                  <a:schemeClr val="dk1"/>
                </a:solidFill>
              </a:rPr>
              <a:t>encephalopathy</a:t>
            </a:r>
            <a:r>
              <a:rPr lang="es-ES" sz="900" i="1" dirty="0">
                <a:solidFill>
                  <a:schemeClr val="dk1"/>
                </a:solidFill>
              </a:rPr>
              <a:t> in clínica Universitaria Reina </a:t>
            </a:r>
            <a:r>
              <a:rPr lang="es-ES" sz="900" i="1" dirty="0" smtClean="0">
                <a:solidFill>
                  <a:schemeClr val="dk1"/>
                </a:solidFill>
              </a:rPr>
              <a:t>Fabiola. </a:t>
            </a:r>
            <a:r>
              <a:rPr lang="es-ES" sz="1100" i="1" dirty="0" smtClean="0">
                <a:solidFill>
                  <a:schemeClr val="dk1"/>
                </a:solidFill>
              </a:rPr>
              <a:t>Burgos V.N B et al.</a:t>
            </a:r>
            <a:endParaRPr i="1" dirty="0"/>
          </a:p>
          <a:p>
            <a:pPr marL="0" marR="0" lvl="1" indent="0" algn="just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s-ES" sz="11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Caso </a:t>
            </a:r>
            <a:r>
              <a:rPr lang="es-ES" sz="11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Clínico</a:t>
            </a:r>
          </a:p>
          <a:p>
            <a:pPr marL="714375" lvl="8" indent="-261938" algn="just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chemeClr val="dk1"/>
                </a:solidFill>
              </a:rPr>
              <a:t>Tratamiento no quirúrgico de la </a:t>
            </a:r>
            <a:r>
              <a:rPr lang="es-ES" sz="1100" dirty="0" err="1">
                <a:solidFill>
                  <a:schemeClr val="dk1"/>
                </a:solidFill>
              </a:rPr>
              <a:t>osteonecrosis</a:t>
            </a:r>
            <a:r>
              <a:rPr lang="es-ES" sz="1100" dirty="0">
                <a:solidFill>
                  <a:schemeClr val="dk1"/>
                </a:solidFill>
              </a:rPr>
              <a:t> relacionada a medicación asociada a un implante </a:t>
            </a:r>
            <a:r>
              <a:rPr lang="es-ES" sz="1100" dirty="0" smtClean="0">
                <a:solidFill>
                  <a:schemeClr val="dk1"/>
                </a:solidFill>
              </a:rPr>
              <a:t>dental.</a:t>
            </a:r>
            <a:r>
              <a:rPr lang="en-US" sz="1100" dirty="0">
                <a:solidFill>
                  <a:schemeClr val="dk1"/>
                </a:solidFill>
              </a:rPr>
              <a:t> </a:t>
            </a:r>
            <a:r>
              <a:rPr lang="en-US" sz="900" i="1" dirty="0">
                <a:solidFill>
                  <a:schemeClr val="dk1"/>
                </a:solidFill>
              </a:rPr>
              <a:t>Conservative treatment of medication-related osteonecrosis of the jaw associated with a dental implant. </a:t>
            </a:r>
            <a:r>
              <a:rPr lang="en-US" sz="1100" i="1" dirty="0" err="1" smtClean="0">
                <a:solidFill>
                  <a:schemeClr val="dk1"/>
                </a:solidFill>
              </a:rPr>
              <a:t>Flück</a:t>
            </a:r>
            <a:r>
              <a:rPr lang="en-US" sz="1100" i="1" dirty="0" smtClean="0">
                <a:solidFill>
                  <a:schemeClr val="dk1"/>
                </a:solidFill>
              </a:rPr>
              <a:t> V et al.</a:t>
            </a:r>
            <a:endParaRPr lang="es-ES" sz="1100" i="1" dirty="0">
              <a:solidFill>
                <a:schemeClr val="dk1"/>
              </a:solidFill>
            </a:endParaRPr>
          </a:p>
          <a:p>
            <a:pPr marL="714375" lvl="8" indent="-261938" algn="just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s-ES" sz="1100" dirty="0" smtClean="0">
                <a:solidFill>
                  <a:schemeClr val="dk1"/>
                </a:solidFill>
              </a:rPr>
              <a:t>Roséola, alopecia </a:t>
            </a:r>
            <a:r>
              <a:rPr lang="es-ES" sz="1100" dirty="0">
                <a:solidFill>
                  <a:schemeClr val="dk1"/>
                </a:solidFill>
              </a:rPr>
              <a:t>y amigdalitis como manifestación de secundarismo </a:t>
            </a:r>
            <a:r>
              <a:rPr lang="es-ES" sz="1100" dirty="0" smtClean="0">
                <a:solidFill>
                  <a:schemeClr val="dk1"/>
                </a:solidFill>
              </a:rPr>
              <a:t>sifilítico. </a:t>
            </a:r>
            <a:r>
              <a:rPr lang="en-US" sz="900" i="1" dirty="0">
                <a:solidFill>
                  <a:schemeClr val="dk1"/>
                </a:solidFill>
              </a:rPr>
              <a:t>Roseola, alopecia and </a:t>
            </a:r>
            <a:r>
              <a:rPr lang="en-US" sz="900" i="1" dirty="0" err="1">
                <a:solidFill>
                  <a:schemeClr val="dk1"/>
                </a:solidFill>
              </a:rPr>
              <a:t>tonsilitis</a:t>
            </a:r>
            <a:r>
              <a:rPr lang="en-US" sz="900" i="1" dirty="0">
                <a:solidFill>
                  <a:schemeClr val="dk1"/>
                </a:solidFill>
              </a:rPr>
              <a:t> as a manifestation of syphilitic </a:t>
            </a:r>
            <a:r>
              <a:rPr lang="en-US" sz="900" i="1" dirty="0" err="1" smtClean="0">
                <a:solidFill>
                  <a:schemeClr val="dk1"/>
                </a:solidFill>
              </a:rPr>
              <a:t>secondarism</a:t>
            </a:r>
            <a:r>
              <a:rPr lang="en-US" sz="900" i="1" dirty="0" smtClean="0">
                <a:solidFill>
                  <a:schemeClr val="dk1"/>
                </a:solidFill>
              </a:rPr>
              <a:t>.</a:t>
            </a:r>
            <a:r>
              <a:rPr lang="es-ES" sz="900" i="1" dirty="0" smtClean="0">
                <a:solidFill>
                  <a:schemeClr val="dk1"/>
                </a:solidFill>
              </a:rPr>
              <a:t> </a:t>
            </a:r>
            <a:r>
              <a:rPr lang="es-ES" sz="1100" i="1" dirty="0" smtClean="0">
                <a:solidFill>
                  <a:schemeClr val="dk1"/>
                </a:solidFill>
              </a:rPr>
              <a:t>Juárez S.C et al.</a:t>
            </a:r>
          </a:p>
          <a:p>
            <a:pPr marL="714375" lvl="8" indent="-261938" algn="just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s-ES" sz="1100" dirty="0" err="1">
                <a:solidFill>
                  <a:schemeClr val="dk1"/>
                </a:solidFill>
              </a:rPr>
              <a:t>Sialometaplasia</a:t>
            </a:r>
            <a:r>
              <a:rPr lang="es-ES" sz="1100" dirty="0">
                <a:solidFill>
                  <a:schemeClr val="dk1"/>
                </a:solidFill>
              </a:rPr>
              <a:t> necrotizante: presentación de un caso, dificultades de diagnóstico y revisión de la </a:t>
            </a:r>
            <a:r>
              <a:rPr lang="es-ES" sz="1100" dirty="0" smtClean="0">
                <a:solidFill>
                  <a:schemeClr val="dk1"/>
                </a:solidFill>
              </a:rPr>
              <a:t>bibliografía. </a:t>
            </a:r>
            <a:r>
              <a:rPr lang="en-US" sz="900" i="1" dirty="0">
                <a:solidFill>
                  <a:schemeClr val="dk1"/>
                </a:solidFill>
              </a:rPr>
              <a:t>Necrotizing </a:t>
            </a:r>
            <a:r>
              <a:rPr lang="en-US" sz="900" i="1" dirty="0" err="1">
                <a:solidFill>
                  <a:schemeClr val="dk1"/>
                </a:solidFill>
              </a:rPr>
              <a:t>sialometaplasia</a:t>
            </a:r>
            <a:r>
              <a:rPr lang="en-US" sz="900" i="1" dirty="0">
                <a:solidFill>
                  <a:schemeClr val="dk1"/>
                </a:solidFill>
              </a:rPr>
              <a:t>: presentation of a case, diagnostic difficulties and review of the </a:t>
            </a:r>
            <a:r>
              <a:rPr lang="en-US" sz="900" i="1" dirty="0" smtClean="0">
                <a:solidFill>
                  <a:schemeClr val="dk1"/>
                </a:solidFill>
              </a:rPr>
              <a:t>bibliography. </a:t>
            </a:r>
            <a:r>
              <a:rPr lang="en-US" sz="1100" i="1" dirty="0" err="1" smtClean="0">
                <a:solidFill>
                  <a:schemeClr val="dk1"/>
                </a:solidFill>
              </a:rPr>
              <a:t>Leonardi</a:t>
            </a:r>
            <a:r>
              <a:rPr lang="en-US" sz="1100" i="1" dirty="0" smtClean="0">
                <a:solidFill>
                  <a:schemeClr val="dk1"/>
                </a:solidFill>
              </a:rPr>
              <a:t> N et al.</a:t>
            </a:r>
            <a:endParaRPr sz="1100" dirty="0">
              <a:solidFill>
                <a:schemeClr val="dk1"/>
              </a:solidFill>
            </a:endParaRPr>
          </a:p>
          <a:p>
            <a:pPr marL="0" marR="0" lvl="1" indent="0" algn="just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s-ES" sz="11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Semblanza</a:t>
            </a:r>
            <a:endParaRPr sz="11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14375" lvl="1" indent="-261938" algn="just">
              <a:spcBef>
                <a:spcPts val="800"/>
              </a:spcBef>
              <a:buClr>
                <a:schemeClr val="dk1"/>
              </a:buClr>
              <a:buSzPts val="1100"/>
              <a:buFont typeface="Arial"/>
              <a:buChar char="•"/>
            </a:pPr>
            <a:r>
              <a:rPr lang="fr-FR" sz="1100" dirty="0">
                <a:solidFill>
                  <a:schemeClr val="dk1"/>
                </a:solidFill>
              </a:rPr>
              <a:t>Prof. Juan Gastón René Durigneux (1924 -1997</a:t>
            </a:r>
            <a:r>
              <a:rPr lang="fr-FR" sz="1100" dirty="0" smtClean="0">
                <a:solidFill>
                  <a:schemeClr val="dk1"/>
                </a:solidFill>
              </a:rPr>
              <a:t>). Welter A. B</a:t>
            </a:r>
            <a:endParaRPr sz="1100" b="1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s-ES" sz="11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Tesis Doctoral</a:t>
            </a:r>
            <a:endParaRPr dirty="0"/>
          </a:p>
          <a:p>
            <a:pPr marL="714375" lvl="3" indent="-261938" algn="just">
              <a:buClr>
                <a:schemeClr val="dk1"/>
              </a:buClr>
              <a:buSzPts val="1100"/>
              <a:buFont typeface="Arial"/>
              <a:buChar char="•"/>
            </a:pPr>
            <a:r>
              <a:rPr lang="es-ES" sz="1100" dirty="0" smtClean="0">
                <a:solidFill>
                  <a:schemeClr val="dk1"/>
                </a:solidFill>
              </a:rPr>
              <a:t>Prevalencia y severidad de lactantes sibilantes en la ciudad de Córdoba.</a:t>
            </a:r>
            <a:r>
              <a:rPr lang="en-US" sz="1100" dirty="0" smtClean="0">
                <a:solidFill>
                  <a:schemeClr val="dk1"/>
                </a:solidFill>
              </a:rPr>
              <a:t> </a:t>
            </a:r>
            <a:r>
              <a:rPr lang="en-US" sz="900" i="1" dirty="0" smtClean="0">
                <a:solidFill>
                  <a:schemeClr val="dk1"/>
                </a:solidFill>
              </a:rPr>
              <a:t>Prevalence and severity of wheezing in infants in the city of Córdoba</a:t>
            </a:r>
            <a:r>
              <a:rPr lang="en-US" sz="1100" dirty="0" smtClean="0">
                <a:solidFill>
                  <a:schemeClr val="dk1"/>
                </a:solidFill>
              </a:rPr>
              <a:t>.</a:t>
            </a:r>
            <a:r>
              <a:rPr lang="es-ES" sz="1100" dirty="0" smtClean="0">
                <a:solidFill>
                  <a:schemeClr val="dk1"/>
                </a:solidFill>
              </a:rPr>
              <a:t> </a:t>
            </a:r>
            <a:r>
              <a:rPr lang="es-ES" sz="1100" i="1" dirty="0" smtClean="0">
                <a:solidFill>
                  <a:schemeClr val="dk1"/>
                </a:solidFill>
              </a:rPr>
              <a:t>Tejeiro A.   </a:t>
            </a:r>
          </a:p>
          <a:p>
            <a:pPr marL="452437" lvl="3" algn="just">
              <a:buClr>
                <a:schemeClr val="dk1"/>
              </a:buClr>
              <a:buSzPts val="1100"/>
            </a:pPr>
            <a:r>
              <a:rPr lang="es-ES" sz="1100" i="1" dirty="0" smtClean="0">
                <a:solidFill>
                  <a:schemeClr val="dk1"/>
                </a:solidFill>
              </a:rPr>
              <a:t>                 </a:t>
            </a:r>
            <a:endParaRPr sz="1100" b="0" i="1" u="none" strike="noStrike" cap="none" dirty="0" smtClean="0">
              <a:solidFill>
                <a:schemeClr val="dk1"/>
              </a:solidFill>
              <a:sym typeface="Arial"/>
            </a:endParaRPr>
          </a:p>
          <a:p>
            <a:pPr algn="just">
              <a:lnSpc>
                <a:spcPct val="150000"/>
              </a:lnSpc>
            </a:pPr>
            <a:r>
              <a:rPr lang="es-ES" sz="1100" b="1" dirty="0" smtClean="0">
                <a:solidFill>
                  <a:schemeClr val="dk1"/>
                </a:solidFill>
              </a:rPr>
              <a:t>Árbitros de los trabajos años 2020-2021           </a:t>
            </a:r>
            <a:endParaRPr dirty="0" smtClean="0"/>
          </a:p>
          <a:p>
            <a:pPr marL="0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strike="noStrike" cap="none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marR="0" lvl="1" indent="-101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3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41350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                         </a:t>
            </a:r>
            <a:r>
              <a:rPr lang="es-ES" sz="1100" b="0" i="1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   </a:t>
            </a: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5093315" y="9161076"/>
            <a:ext cx="1276496" cy="27699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ISSN 2545-8302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0" y="90101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-785" y="40228"/>
            <a:ext cx="475058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rgbClr val="FEE5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4838700" y="228600"/>
            <a:ext cx="162813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5194300" y="1811778"/>
            <a:ext cx="179704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Año 2021 Vol. 6 Nº 2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Córdoba, Argentina</a:t>
            </a:r>
            <a:endParaRPr sz="12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4663441" y="1887978"/>
            <a:ext cx="229107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Año 2021 Vol. 6 N.º 2 Abril-Junio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Córdoba, Argentina</a:t>
            </a:r>
            <a:endParaRPr sz="12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4087890" y="1565742"/>
            <a:ext cx="2857855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Año 2021 Vol. 6 N.º 3 Julio- Septiembre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Córdoba, Argentina.</a:t>
            </a:r>
            <a:endParaRPr sz="12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5" name="Google Shape;95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9050" y="-25946"/>
            <a:ext cx="6877050" cy="2038326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"/>
          <p:cNvSpPr/>
          <p:nvPr/>
        </p:nvSpPr>
        <p:spPr>
          <a:xfrm flipH="1">
            <a:off x="5044439" y="0"/>
            <a:ext cx="176593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ISSN: 2545-8302</a:t>
            </a:r>
            <a:endParaRPr/>
          </a:p>
        </p:txBody>
      </p:sp>
      <p:pic>
        <p:nvPicPr>
          <p:cNvPr id="97" name="Google Shape;97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66900" y="338525"/>
            <a:ext cx="5124326" cy="1066646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"/>
          <p:cNvSpPr/>
          <p:nvPr/>
        </p:nvSpPr>
        <p:spPr>
          <a:xfrm>
            <a:off x="3962400" y="1513637"/>
            <a:ext cx="284795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2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Año 2021 Vol. 6 N.º4 Octubre- Diciembre </a:t>
            </a:r>
            <a:r>
              <a:rPr lang="es-E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s-E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ES" sz="12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Córdoba, Argentina</a:t>
            </a:r>
            <a:r>
              <a:rPr lang="es-ES" sz="12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2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412</Words>
  <Application>Microsoft Office PowerPoint</Application>
  <PresentationFormat>A4 (210 x 297 mm)</PresentationFormat>
  <Paragraphs>36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14</cp:revision>
  <dcterms:created xsi:type="dcterms:W3CDTF">2017-12-14T23:14:33Z</dcterms:created>
  <dcterms:modified xsi:type="dcterms:W3CDTF">2021-09-27T19:03:40Z</dcterms:modified>
</cp:coreProperties>
</file>