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797675" cy="9928225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uario" initials="u" lastIdx="2" clrIdx="0">
    <p:extLst>
      <p:ext uri="{19B8F6BF-5375-455C-9EA6-DF929625EA0E}">
        <p15:presenceInfo xmlns:p15="http://schemas.microsoft.com/office/powerpoint/2012/main" userId="usuari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3" autoAdjust="0"/>
    <p:restoredTop sz="94660"/>
  </p:normalViewPr>
  <p:slideViewPr>
    <p:cSldViewPr snapToGrid="0" showGuides="1">
      <p:cViewPr varScale="1">
        <p:scale>
          <a:sx n="48" d="100"/>
          <a:sy n="48" d="100"/>
        </p:scale>
        <p:origin x="2262" y="5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CA7B-BC2C-4D8C-ADA2-920BE1557ABE}" type="datetimeFigureOut">
              <a:rPr lang="es-AR" smtClean="0"/>
              <a:pPr/>
              <a:t>9/12/2020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2A4C-F340-40B2-96CD-C869CD44DFF5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95976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CA7B-BC2C-4D8C-ADA2-920BE1557ABE}" type="datetimeFigureOut">
              <a:rPr lang="es-AR" smtClean="0"/>
              <a:pPr/>
              <a:t>9/12/2020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2A4C-F340-40B2-96CD-C869CD44DFF5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03087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CA7B-BC2C-4D8C-ADA2-920BE1557ABE}" type="datetimeFigureOut">
              <a:rPr lang="es-AR" smtClean="0"/>
              <a:pPr/>
              <a:t>9/12/2020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2A4C-F340-40B2-96CD-C869CD44DFF5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76694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CA7B-BC2C-4D8C-ADA2-920BE1557ABE}" type="datetimeFigureOut">
              <a:rPr lang="es-AR" smtClean="0"/>
              <a:pPr/>
              <a:t>9/12/2020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2A4C-F340-40B2-96CD-C869CD44DFF5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46730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CA7B-BC2C-4D8C-ADA2-920BE1557ABE}" type="datetimeFigureOut">
              <a:rPr lang="es-AR" smtClean="0"/>
              <a:pPr/>
              <a:t>9/12/2020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2A4C-F340-40B2-96CD-C869CD44DFF5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97326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CA7B-BC2C-4D8C-ADA2-920BE1557ABE}" type="datetimeFigureOut">
              <a:rPr lang="es-AR" smtClean="0"/>
              <a:pPr/>
              <a:t>9/12/2020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2A4C-F340-40B2-96CD-C869CD44DFF5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78760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CA7B-BC2C-4D8C-ADA2-920BE1557ABE}" type="datetimeFigureOut">
              <a:rPr lang="es-AR" smtClean="0"/>
              <a:pPr/>
              <a:t>9/12/2020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2A4C-F340-40B2-96CD-C869CD44DFF5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13764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CA7B-BC2C-4D8C-ADA2-920BE1557ABE}" type="datetimeFigureOut">
              <a:rPr lang="es-AR" smtClean="0"/>
              <a:pPr/>
              <a:t>9/12/2020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2A4C-F340-40B2-96CD-C869CD44DFF5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26350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CA7B-BC2C-4D8C-ADA2-920BE1557ABE}" type="datetimeFigureOut">
              <a:rPr lang="es-AR" smtClean="0"/>
              <a:pPr/>
              <a:t>9/12/2020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2A4C-F340-40B2-96CD-C869CD44DFF5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14726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CA7B-BC2C-4D8C-ADA2-920BE1557ABE}" type="datetimeFigureOut">
              <a:rPr lang="es-AR" smtClean="0"/>
              <a:pPr/>
              <a:t>9/12/2020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2A4C-F340-40B2-96CD-C869CD44DFF5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44921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CA7B-BC2C-4D8C-ADA2-920BE1557ABE}" type="datetimeFigureOut">
              <a:rPr lang="es-AR" smtClean="0"/>
              <a:pPr/>
              <a:t>9/12/2020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2A4C-F340-40B2-96CD-C869CD44DFF5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50464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8CA7B-BC2C-4D8C-ADA2-920BE1557ABE}" type="datetimeFigureOut">
              <a:rPr lang="es-AR" smtClean="0"/>
              <a:pPr/>
              <a:t>9/12/2020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12A4C-F340-40B2-96CD-C869CD44DFF5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0453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/>
          <a:srcRect t="6851"/>
          <a:stretch/>
        </p:blipFill>
        <p:spPr>
          <a:xfrm>
            <a:off x="-9039" y="8778240"/>
            <a:ext cx="6884045" cy="1121948"/>
          </a:xfrm>
          <a:prstGeom prst="rect">
            <a:avLst/>
          </a:prstGeom>
        </p:spPr>
      </p:pic>
      <p:sp>
        <p:nvSpPr>
          <p:cNvPr id="11" name="CuadroTexto 10"/>
          <p:cNvSpPr txBox="1"/>
          <p:nvPr/>
        </p:nvSpPr>
        <p:spPr>
          <a:xfrm>
            <a:off x="2571750" y="9732549"/>
            <a:ext cx="428223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900" dirty="0"/>
              <a:t> *Imagen: Antiguo Campanario Iglesia de San Pedro Viejo-Tulumba Córdoba, Argentina.</a:t>
            </a:r>
            <a:endParaRPr lang="es-AR" sz="900" dirty="0"/>
          </a:p>
        </p:txBody>
      </p:sp>
      <p:sp>
        <p:nvSpPr>
          <p:cNvPr id="12" name="CuadroTexto 11"/>
          <p:cNvSpPr txBox="1"/>
          <p:nvPr/>
        </p:nvSpPr>
        <p:spPr>
          <a:xfrm>
            <a:off x="54522" y="2036264"/>
            <a:ext cx="6574877" cy="8121134"/>
          </a:xfrm>
          <a:prstGeom prst="rect">
            <a:avLst/>
          </a:prstGeom>
          <a:noFill/>
        </p:spPr>
        <p:txBody>
          <a:bodyPr wrap="square" lIns="72000" rtlCol="0">
            <a:spAutoFit/>
          </a:bodyPr>
          <a:lstStyle/>
          <a:p>
            <a:pPr>
              <a:lnSpc>
                <a:spcPct val="107000"/>
              </a:lnSpc>
            </a:pPr>
            <a:endParaRPr lang="es-AR" sz="11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s-AR" sz="11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Editorial</a:t>
            </a:r>
          </a:p>
          <a:p>
            <a:pPr>
              <a:lnSpc>
                <a:spcPct val="107000"/>
              </a:lnSpc>
            </a:pPr>
            <a:endParaRPr lang="es-AR" sz="11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085850" lvl="2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AR" sz="11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sz="1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Impacto de la industria farmacéutica en la investigación</a:t>
            </a:r>
            <a:r>
              <a:rPr lang="es-ES" sz="9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en-US" sz="9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9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Impact of the pharmaceutical industry on research.</a:t>
            </a:r>
            <a:r>
              <a:rPr lang="es-AR" sz="9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AR" sz="1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Giraudo F J . </a:t>
            </a:r>
          </a:p>
          <a:p>
            <a:pPr>
              <a:lnSpc>
                <a:spcPct val="107000"/>
              </a:lnSpc>
            </a:pPr>
            <a:r>
              <a:rPr lang="es-AR" sz="11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Conferencia</a:t>
            </a:r>
            <a:endParaRPr lang="es-AR" sz="1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144800" lvl="2" indent="-230400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ES" sz="1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 nuevo escenario al final de una carrera de posgrado.</a:t>
            </a:r>
            <a:r>
              <a:rPr lang="en-US" sz="9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new scenario at the end of a graduate degree.</a:t>
            </a:r>
            <a:r>
              <a:rPr lang="es-ES" sz="9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sz="1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Majul E A.</a:t>
            </a:r>
            <a:endParaRPr lang="en-US" sz="1100" i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s-AR" sz="11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Artículo Original</a:t>
            </a:r>
          </a:p>
          <a:p>
            <a:endParaRPr lang="es-AR" sz="1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143000" lvl="2" indent="-228600">
              <a:buFont typeface="Arial" panose="020B0604020202020204" pitchFamily="34" charset="0"/>
              <a:buChar char="•"/>
              <a:tabLst>
                <a:tab pos="1371600" algn="l"/>
              </a:tabLst>
            </a:pPr>
            <a:r>
              <a:rPr lang="es-ES" sz="1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Riesgo de fracturas en pacientes con enfermedades reumáticas en tratamiento con corticoides orales crónicos.</a:t>
            </a:r>
            <a:r>
              <a:rPr lang="en-US" sz="9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Risk of fractures in patients with rheumatic diseases in treatment with chronic oral corticosteroids. </a:t>
            </a:r>
            <a:r>
              <a:rPr lang="en-US" sz="1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Cordoba M C.  </a:t>
            </a:r>
            <a:r>
              <a:rPr lang="es-ES" sz="1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 al.</a:t>
            </a:r>
          </a:p>
          <a:p>
            <a:pPr marL="1143000" lvl="2" indent="-228600">
              <a:buFont typeface="Arial" panose="020B0604020202020204" pitchFamily="34" charset="0"/>
              <a:buChar char="•"/>
              <a:tabLst>
                <a:tab pos="1371600" algn="l"/>
              </a:tabLst>
            </a:pPr>
            <a:r>
              <a:rPr lang="es-ES" sz="1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Efecto de selladores endodónticos sobre el pH del medio al cual son inmersos.</a:t>
            </a:r>
            <a:r>
              <a:rPr lang="en-US" sz="9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Effect of endodontic sealers on pH of the medium in which they are immersed. </a:t>
            </a:r>
            <a:r>
              <a:rPr lang="en-US" sz="1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Rourera C I et al.</a:t>
            </a:r>
          </a:p>
          <a:p>
            <a:pPr lvl="2">
              <a:tabLst>
                <a:tab pos="1371600" algn="l"/>
              </a:tabLst>
            </a:pPr>
            <a:endParaRPr lang="en-US" sz="1100" i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tabLst>
                <a:tab pos="1371600" algn="l"/>
              </a:tabLst>
            </a:pPr>
            <a:r>
              <a:rPr lang="es-ES" sz="11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Articulo de Revisión </a:t>
            </a:r>
          </a:p>
          <a:p>
            <a:pPr>
              <a:tabLst>
                <a:tab pos="1371600" algn="l"/>
              </a:tabLst>
            </a:pPr>
            <a:endParaRPr lang="es-ES" sz="11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143000" lvl="2" indent="-228600">
              <a:buFont typeface="Arial" panose="020B0604020202020204" pitchFamily="34" charset="0"/>
              <a:buChar char="•"/>
              <a:tabLst>
                <a:tab pos="1371600" algn="l"/>
              </a:tabLst>
            </a:pPr>
            <a:r>
              <a:rPr lang="es-ES" sz="1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Sars-cov-2 y sus efectos en el primer trimestre en Argentina. </a:t>
            </a:r>
            <a:r>
              <a:rPr lang="en-US" sz="9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Sars-cov-2 and its effects in the first quarter in Argentina. </a:t>
            </a:r>
            <a:r>
              <a:rPr lang="en-US" sz="1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Terán T</a:t>
            </a:r>
            <a:r>
              <a:rPr lang="es-ES" sz="1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et al.</a:t>
            </a:r>
            <a:endParaRPr lang="es-ES" sz="11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143000" lvl="2" indent="-228600">
              <a:buFont typeface="Arial" panose="020B0604020202020204" pitchFamily="34" charset="0"/>
              <a:buChar char="•"/>
              <a:tabLst>
                <a:tab pos="1371600" algn="l"/>
              </a:tabLst>
            </a:pPr>
            <a:r>
              <a:rPr lang="es-ES" sz="1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Caracterización de la Política de Proyección Social de la Universidad Católica de Córdoba (UCC) para evaluar el impacto formativo en los graduados. </a:t>
            </a:r>
            <a:r>
              <a:rPr lang="en-US" sz="9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Characterization of the Social Projection Policy of the Catholic University of Córdoba (UCC) to evaluate the educational impact. </a:t>
            </a:r>
            <a:r>
              <a:rPr lang="en-US" sz="1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Giraudo F J.</a:t>
            </a:r>
          </a:p>
          <a:p>
            <a:pPr marL="1143000" lvl="2" indent="-228600">
              <a:buFont typeface="Arial" panose="020B0604020202020204" pitchFamily="34" charset="0"/>
              <a:buChar char="•"/>
              <a:tabLst>
                <a:tab pos="1371600" algn="l"/>
              </a:tabLst>
            </a:pPr>
            <a:r>
              <a:rPr lang="es-ES" sz="1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inteligencia artificial en la educación médica y la predicción en salud.</a:t>
            </a:r>
            <a:r>
              <a:rPr lang="en-US" sz="1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9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Artificial intelligence in medical education and health prediction. </a:t>
            </a:r>
            <a:r>
              <a:rPr lang="en-US" sz="1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Joison A N. et al</a:t>
            </a:r>
            <a:r>
              <a:rPr lang="en-US" sz="9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en-US" sz="1100" i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11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Caso Clínico</a:t>
            </a:r>
          </a:p>
          <a:p>
            <a:pPr>
              <a:lnSpc>
                <a:spcPct val="107000"/>
              </a:lnSpc>
            </a:pPr>
            <a:endParaRPr lang="en-US" sz="11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085850" lvl="2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ES" sz="1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Elastolisis de la dermis media: reporte de un caso </a:t>
            </a:r>
            <a:r>
              <a:rPr lang="en-US" sz="1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9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Mid-dermal elastolysis: report of a case</a:t>
            </a:r>
            <a:r>
              <a:rPr lang="en-US" sz="1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           Bruno Gil E. et al.   </a:t>
            </a:r>
          </a:p>
          <a:p>
            <a:pPr>
              <a:lnSpc>
                <a:spcPct val="107000"/>
              </a:lnSpc>
            </a:pPr>
            <a:r>
              <a:rPr lang="en-US" sz="11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Semblanza </a:t>
            </a:r>
          </a:p>
          <a:p>
            <a:pPr marL="1085850" lvl="2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1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sz="1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Prof. Dr. Emilio Noguera. </a:t>
            </a:r>
            <a:r>
              <a:rPr lang="es-ES" sz="1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Caruso J H.</a:t>
            </a:r>
            <a:r>
              <a:rPr lang="en-US" sz="1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</a:p>
          <a:p>
            <a:pPr lvl="2">
              <a:lnSpc>
                <a:spcPct val="107000"/>
              </a:lnSpc>
            </a:pPr>
            <a:r>
              <a:rPr lang="en-US" sz="1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07000"/>
              </a:lnSpc>
            </a:pPr>
            <a:r>
              <a:rPr lang="en-US" sz="11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Guias para autores</a:t>
            </a:r>
          </a:p>
          <a:p>
            <a:pPr>
              <a:lnSpc>
                <a:spcPct val="107000"/>
              </a:lnSpc>
            </a:pPr>
            <a:endParaRPr lang="en-US" sz="11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085850" lvl="2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Revistas depredadoras. </a:t>
            </a:r>
            <a:r>
              <a:rPr lang="en-US" sz="9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Predictive magazines. </a:t>
            </a:r>
            <a:r>
              <a:rPr lang="en-US" sz="1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Martín S G.      </a:t>
            </a:r>
            <a:endParaRPr lang="en-US" sz="1100" b="1" i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2">
              <a:lnSpc>
                <a:spcPct val="107000"/>
              </a:lnSpc>
            </a:pPr>
            <a:endParaRPr lang="es-ES" sz="1100" i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2">
              <a:lnSpc>
                <a:spcPct val="107000"/>
              </a:lnSpc>
            </a:pPr>
            <a:endParaRPr lang="en-US" sz="1100" b="1" i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11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</a:t>
            </a:r>
          </a:p>
          <a:p>
            <a:pPr>
              <a:lnSpc>
                <a:spcPct val="107000"/>
              </a:lnSpc>
            </a:pPr>
            <a:r>
              <a:rPr lang="en-US" sz="11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</a:t>
            </a:r>
          </a:p>
          <a:p>
            <a:pPr>
              <a:lnSpc>
                <a:spcPct val="107000"/>
              </a:lnSpc>
            </a:pPr>
            <a:r>
              <a:rPr lang="en-US" sz="11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</a:t>
            </a:r>
            <a:endParaRPr lang="es-AR" sz="11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55588"/>
            <a:endParaRPr lang="es-AR" sz="11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12788" lvl="1"/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2788" lvl="1" indent="-263525">
              <a:buFont typeface="Arial" panose="020B0604020202020204" pitchFamily="34" charset="0"/>
              <a:buChar char="•"/>
            </a:pPr>
            <a:endParaRPr lang="es-ES" sz="11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</a:t>
            </a:r>
          </a:p>
          <a:p>
            <a:endParaRPr lang="es-E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5044440" y="9054822"/>
            <a:ext cx="1276350" cy="276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1200" dirty="0"/>
              <a:t>ISSN 2545-8302</a:t>
            </a:r>
            <a:endParaRPr lang="es-AR" sz="12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90101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4838700" y="228600"/>
            <a:ext cx="162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CuadroTexto 8"/>
          <p:cNvSpPr txBox="1"/>
          <p:nvPr/>
        </p:nvSpPr>
        <p:spPr>
          <a:xfrm>
            <a:off x="3891064" y="1447800"/>
            <a:ext cx="28578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1200" b="1" dirty="0">
              <a:solidFill>
                <a:schemeClr val="bg1"/>
              </a:solidFill>
            </a:endParaRPr>
          </a:p>
          <a:p>
            <a:r>
              <a:rPr lang="es-ES" sz="1200" b="1" dirty="0">
                <a:solidFill>
                  <a:schemeClr val="bg1"/>
                </a:solidFill>
              </a:rPr>
              <a:t>Año 2020 Vol. 5 N.º 4 Octubre- Diciembre</a:t>
            </a:r>
          </a:p>
          <a:p>
            <a:r>
              <a:rPr lang="es-ES" sz="1200" b="1" dirty="0">
                <a:solidFill>
                  <a:schemeClr val="bg1"/>
                </a:solidFill>
              </a:rPr>
              <a:t>Córdoba, Argentina.</a:t>
            </a:r>
            <a:endParaRPr lang="es-AR" sz="1200" b="1" dirty="0">
              <a:solidFill>
                <a:schemeClr val="bg1"/>
              </a:solidFill>
            </a:endParaRPr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C4CB50D8-963F-492B-8941-F0B302125E6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379" y="-171450"/>
            <a:ext cx="6896735" cy="2161138"/>
          </a:xfrm>
          <a:prstGeom prst="rect">
            <a:avLst/>
          </a:prstGeom>
        </p:spPr>
      </p:pic>
      <p:sp>
        <p:nvSpPr>
          <p:cNvPr id="17" name="Rectángulo 16">
            <a:extLst>
              <a:ext uri="{FF2B5EF4-FFF2-40B4-BE49-F238E27FC236}">
                <a16:creationId xmlns:a16="http://schemas.microsoft.com/office/drawing/2014/main" id="{5838F24F-11C7-40BB-BBDC-FD7E0B712661}"/>
              </a:ext>
            </a:extLst>
          </p:cNvPr>
          <p:cNvSpPr/>
          <p:nvPr/>
        </p:nvSpPr>
        <p:spPr>
          <a:xfrm flipH="1">
            <a:off x="5175339" y="-70300"/>
            <a:ext cx="162813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/>
              <a:t>      ISSN 2545-8302</a:t>
            </a:r>
          </a:p>
        </p:txBody>
      </p:sp>
      <p:pic>
        <p:nvPicPr>
          <p:cNvPr id="18" name="Imagen 17" descr="C:\Users\Docente\Downloads\Revista Methodo Logo 2019.JPG">
            <a:extLst>
              <a:ext uri="{FF2B5EF4-FFF2-40B4-BE49-F238E27FC236}">
                <a16:creationId xmlns:a16="http://schemas.microsoft.com/office/drawing/2014/main" id="{012FC64B-2871-484B-B95F-80EE901D6664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" y="412231"/>
            <a:ext cx="5477228" cy="1144654"/>
          </a:xfrm>
          <a:prstGeom prst="rect">
            <a:avLst/>
          </a:prstGeom>
        </p:spPr>
      </p:pic>
      <p:sp>
        <p:nvSpPr>
          <p:cNvPr id="25" name="CuadroTexto 24">
            <a:extLst>
              <a:ext uri="{FF2B5EF4-FFF2-40B4-BE49-F238E27FC236}">
                <a16:creationId xmlns:a16="http://schemas.microsoft.com/office/drawing/2014/main" id="{C6DE4681-8131-4848-849E-D575C84BC1BB}"/>
              </a:ext>
            </a:extLst>
          </p:cNvPr>
          <p:cNvSpPr txBox="1"/>
          <p:nvPr/>
        </p:nvSpPr>
        <p:spPr>
          <a:xfrm>
            <a:off x="4087890" y="1565742"/>
            <a:ext cx="285785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200" b="1" dirty="0">
                <a:solidFill>
                  <a:schemeClr val="bg1"/>
                </a:solidFill>
              </a:rPr>
              <a:t>          Año 2021 Vol. 6 N.º 1 Enero </a:t>
            </a:r>
            <a:r>
              <a:rPr lang="es-ES" sz="1200" dirty="0">
                <a:solidFill>
                  <a:schemeClr val="bg1"/>
                </a:solidFill>
              </a:rPr>
              <a:t>-</a:t>
            </a:r>
            <a:r>
              <a:rPr lang="es-ES" sz="1200" b="1" dirty="0">
                <a:solidFill>
                  <a:schemeClr val="bg1"/>
                </a:solidFill>
              </a:rPr>
              <a:t> Marzo</a:t>
            </a:r>
          </a:p>
          <a:p>
            <a:r>
              <a:rPr lang="es-ES" sz="1200" b="1" dirty="0">
                <a:solidFill>
                  <a:schemeClr val="bg1"/>
                </a:solidFill>
              </a:rPr>
              <a:t>          Córdoba, Argentina.</a:t>
            </a:r>
            <a:endParaRPr lang="es-AR" sz="1200" b="1" dirty="0">
              <a:solidFill>
                <a:schemeClr val="bg1"/>
              </a:solidFill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F477841-3F66-4094-8AD5-EFBF6353EAC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523" y="-70300"/>
            <a:ext cx="1374028" cy="1365701"/>
          </a:xfrm>
          <a:prstGeom prst="rect">
            <a:avLst/>
          </a:prstGeom>
        </p:spPr>
      </p:pic>
      <p:sp>
        <p:nvSpPr>
          <p:cNvPr id="19" name="CuadroTexto 18">
            <a:extLst>
              <a:ext uri="{FF2B5EF4-FFF2-40B4-BE49-F238E27FC236}">
                <a16:creationId xmlns:a16="http://schemas.microsoft.com/office/drawing/2014/main" id="{7AA82489-1D56-4503-AAC9-EE38537E3356}"/>
              </a:ext>
            </a:extLst>
          </p:cNvPr>
          <p:cNvSpPr txBox="1"/>
          <p:nvPr/>
        </p:nvSpPr>
        <p:spPr>
          <a:xfrm rot="18923616">
            <a:off x="-112534" y="615954"/>
            <a:ext cx="8953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/>
              <a:t>Indizada:</a:t>
            </a:r>
            <a:endParaRPr lang="en-US" sz="1200" dirty="0"/>
          </a:p>
        </p:txBody>
      </p:sp>
      <p:pic>
        <p:nvPicPr>
          <p:cNvPr id="20" name="Imagen 19">
            <a:extLst>
              <a:ext uri="{FF2B5EF4-FFF2-40B4-BE49-F238E27FC236}">
                <a16:creationId xmlns:a16="http://schemas.microsoft.com/office/drawing/2014/main" id="{B770C3ED-B50B-478A-8644-B12DB7E206D0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49346" t="27298" r="3167" b="-6993"/>
          <a:stretch/>
        </p:blipFill>
        <p:spPr>
          <a:xfrm rot="18923616">
            <a:off x="237729" y="707336"/>
            <a:ext cx="1482045" cy="302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3580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8966</TotalTime>
  <Words>348</Words>
  <Application>Microsoft Office PowerPoint</Application>
  <PresentationFormat>A4 (210 x 297 mm)</PresentationFormat>
  <Paragraphs>43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395</cp:revision>
  <cp:lastPrinted>2019-12-23T12:15:44Z</cp:lastPrinted>
  <dcterms:created xsi:type="dcterms:W3CDTF">2017-12-14T23:14:33Z</dcterms:created>
  <dcterms:modified xsi:type="dcterms:W3CDTF">2020-12-09T20:30:44Z</dcterms:modified>
</cp:coreProperties>
</file>