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97675" cy="9928225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1668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17/4/2020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9597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17/4/2020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308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17/4/2020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669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17/4/2020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673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17/4/2020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9732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17/4/2020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8760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17/4/2020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1376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17/4/2020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635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17/4/2020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472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17/4/2020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492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17/4/2020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046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CA7B-BC2C-4D8C-ADA2-920BE1557ABE}" type="datetimeFigureOut">
              <a:rPr lang="es-AR" smtClean="0"/>
              <a:pPr/>
              <a:t>17/4/2020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45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n 25">
            <a:extLst>
              <a:ext uri="{FF2B5EF4-FFF2-40B4-BE49-F238E27FC236}">
                <a16:creationId xmlns:a16="http://schemas.microsoft.com/office/drawing/2014/main" id="{F9A4F572-B9DD-4AC8-B2AB-6AD23D861C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38" y="-11574"/>
            <a:ext cx="6884046" cy="198442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t="6851"/>
          <a:stretch/>
        </p:blipFill>
        <p:spPr>
          <a:xfrm>
            <a:off x="-9039" y="8778240"/>
            <a:ext cx="6884045" cy="1121948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668819" y="9732549"/>
            <a:ext cx="61701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900" dirty="0"/>
              <a:t> *Imagen: Atardecer sobre el camino real. Córdoba , Argentina</a:t>
            </a:r>
            <a:endParaRPr lang="es-AR" sz="9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20032" y="2047437"/>
            <a:ext cx="6585568" cy="9883796"/>
          </a:xfrm>
          <a:prstGeom prst="rect">
            <a:avLst/>
          </a:prstGeom>
          <a:noFill/>
        </p:spPr>
        <p:txBody>
          <a:bodyPr wrap="square" lIns="72000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Editorial</a:t>
            </a:r>
            <a:endParaRPr lang="es-AR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4800" lvl="2" indent="-2304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Ética de la Investigación en épocas de Pandemia. </a:t>
            </a:r>
            <a:r>
              <a:rPr lang="en-US" sz="9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ethics in the pandemic era.</a:t>
            </a:r>
            <a:r>
              <a:rPr lang="es-ES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Bartoli J.</a:t>
            </a:r>
            <a:endParaRPr lang="en-US" sz="11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AR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Artículo Original</a:t>
            </a:r>
          </a:p>
          <a:p>
            <a:endParaRPr lang="es-AR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Exactitud de la punción aspiración con aguja fina en el diagnóstico de cáncer diferenciado de tiroides. </a:t>
            </a:r>
            <a:r>
              <a:rPr lang="en-US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Diagnostic accuracy of fine needle aspiration puncture for diagnosing differentiated thyroid cancer</a:t>
            </a:r>
            <a:r>
              <a:rPr lang="es-ES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E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Pereyra MC.et al.</a:t>
            </a: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Estudio de la disolución de materia orgánica con dos presentaciones diferentes de hipoclorito de sodio. </a:t>
            </a:r>
            <a:r>
              <a:rPr lang="en-US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Dissolution of organic matter with two different types of sodium hypochlorite</a:t>
            </a:r>
            <a:r>
              <a:rPr lang="en-US" sz="9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Debiazi MF. et al.</a:t>
            </a: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Frecuencia de factores de riesgo cardiovascular en pacientes con síndrome de apnea obstructiva del sueño.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Accuracy of the fine needle aspiration puncture in the diagnosis of differentiated thyroid cancer. </a:t>
            </a:r>
            <a:r>
              <a:rPr lang="en-U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Gallmann A. et al.</a:t>
            </a: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endParaRPr lang="en-US" sz="11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1371600" algn="l"/>
              </a:tabLst>
            </a:pPr>
            <a:r>
              <a:rPr lang="es-E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Articulo de Revisión    </a:t>
            </a:r>
            <a:endParaRPr lang="es-ES" sz="11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tabLst>
                <a:tab pos="1371600" algn="l"/>
              </a:tabLst>
            </a:pPr>
            <a:endParaRPr lang="es-E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Estado actual del uso de medicamentos biológicos en asma grave </a:t>
            </a:r>
            <a:r>
              <a:rPr lang="en-US" sz="9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Biologic therapy for severe asthma: an update. </a:t>
            </a:r>
            <a:r>
              <a:rPr lang="en-U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Durán González A. et al.</a:t>
            </a:r>
          </a:p>
          <a:p>
            <a:pPr lvl="2">
              <a:tabLst>
                <a:tab pos="1371600" algn="l"/>
              </a:tabLst>
            </a:pPr>
            <a:endParaRPr lang="en-US" sz="11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85850" lvl="2" indent="-17145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Actualización sobre factores de riesgo asociados a daño corneal post Cross-</a:t>
            </a:r>
            <a:r>
              <a:rPr lang="es-ES" sz="1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Linking</a:t>
            </a:r>
            <a:r>
              <a:rPr lang="es-AR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Update on risk factors associated with corneal damage post Cross-Linking.</a:t>
            </a:r>
            <a:r>
              <a:rPr lang="en-U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2">
              <a:tabLst>
                <a:tab pos="1371600" algn="l"/>
              </a:tabLst>
            </a:pPr>
            <a:r>
              <a:rPr lang="en-U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González Castellanos.</a:t>
            </a:r>
            <a:r>
              <a:rPr lang="es-AR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JC et al.</a:t>
            </a:r>
          </a:p>
          <a:p>
            <a:pPr>
              <a:tabLst>
                <a:tab pos="1371600" algn="l"/>
              </a:tabLst>
            </a:pPr>
            <a:r>
              <a:rPr lang="es-AR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Caso Clínico</a:t>
            </a:r>
          </a:p>
          <a:p>
            <a:pPr lvl="2">
              <a:tabLst>
                <a:tab pos="1371600" algn="l"/>
              </a:tabLst>
            </a:pPr>
            <a:endParaRPr lang="es-AR" sz="11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Liquen plano oral. Reporte de un caso y revisión de la literatura. </a:t>
            </a:r>
            <a:r>
              <a:rPr lang="en-US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Oral lichen planus. Case report and literature review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Leonardi N.et al.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Semblanza</a:t>
            </a:r>
          </a:p>
          <a:p>
            <a:pPr marL="1085850" lvl="2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Prof. Dr. Carlos A. Consigli (1918 – 2004). </a:t>
            </a:r>
            <a:r>
              <a:rPr lang="es-E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González ME</a:t>
            </a: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7000"/>
              </a:lnSpc>
            </a:pPr>
            <a:r>
              <a:rPr 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Tesis  Doctoral</a:t>
            </a:r>
          </a:p>
          <a:p>
            <a:pPr>
              <a:lnSpc>
                <a:spcPct val="107000"/>
              </a:lnSpc>
            </a:pPr>
            <a:r>
              <a:rPr 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</a:t>
            </a:r>
          </a:p>
          <a:p>
            <a:pPr marL="1085850" lvl="2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Evaluación de la calidad de vida en niños escolares con antecedentes de desnutrición temprana severa. </a:t>
            </a:r>
            <a:r>
              <a:rPr lang="es-E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Grandis ES.</a:t>
            </a:r>
          </a:p>
          <a:p>
            <a:pPr lvl="2">
              <a:lnSpc>
                <a:spcPct val="107000"/>
              </a:lnSpc>
            </a:pPr>
            <a:endParaRPr lang="es-ES" sz="11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85850" lvl="2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Hipotiroidismo subclínico en obesos diabéticos tipo 2 y no diabéticos. </a:t>
            </a:r>
            <a:r>
              <a:rPr lang="es-E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Giraudo SM. </a:t>
            </a:r>
          </a:p>
          <a:p>
            <a:pPr marL="1085850" lvl="2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s-ES" sz="11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endParaRPr lang="en-US" sz="1100" b="1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</a:t>
            </a:r>
          </a:p>
          <a:p>
            <a:pPr>
              <a:lnSpc>
                <a:spcPct val="107000"/>
              </a:lnSpc>
            </a:pPr>
            <a:r>
              <a:rPr 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</a:t>
            </a:r>
          </a:p>
          <a:p>
            <a:pPr>
              <a:lnSpc>
                <a:spcPct val="107000"/>
              </a:lnSpc>
            </a:pPr>
            <a:r>
              <a:rPr 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</a:t>
            </a:r>
          </a:p>
          <a:p>
            <a:pPr lvl="2">
              <a:buSzPts val="800"/>
            </a:pPr>
            <a:endParaRPr lang="es-AR" sz="11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444500" algn="l"/>
                <a:tab pos="627063" algn="l"/>
              </a:tabLst>
            </a:pPr>
            <a:r>
              <a:rPr lang="es-AR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</a:p>
          <a:p>
            <a:pPr marL="255588"/>
            <a:endParaRPr lang="es-AR" sz="11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55588">
              <a:spcAft>
                <a:spcPts val="800"/>
              </a:spcAft>
            </a:pPr>
            <a:endParaRPr lang="es-AR" sz="11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55588"/>
            <a:endParaRPr lang="es-AR" sz="11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2788" lvl="1"/>
            <a:endParaRPr lang="es-E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lvl="1" indent="-263525">
              <a:buFont typeface="Arial" panose="020B0604020202020204" pitchFamily="34" charset="0"/>
              <a:buChar char="•"/>
            </a:pPr>
            <a:endParaRPr lang="es-ES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 lvl="1" algn="just"/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endParaRPr lang="es-E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044440" y="9054822"/>
            <a:ext cx="1276350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200" dirty="0"/>
              <a:t>ISSN 2545-8302</a:t>
            </a:r>
            <a:endParaRPr lang="es-AR" sz="12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901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-785" y="40228"/>
            <a:ext cx="475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2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9" name="Imagen 18" descr="C:\Users\Docente\Downloads\Revista Methodo Logo 2019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51" y="297236"/>
            <a:ext cx="5598682" cy="127929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CuadroTexto 20"/>
          <p:cNvSpPr txBox="1"/>
          <p:nvPr/>
        </p:nvSpPr>
        <p:spPr>
          <a:xfrm>
            <a:off x="4838700" y="228600"/>
            <a:ext cx="162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3" name="Rectángulo 22"/>
          <p:cNvSpPr/>
          <p:nvPr/>
        </p:nvSpPr>
        <p:spPr>
          <a:xfrm flipH="1">
            <a:off x="5044439" y="0"/>
            <a:ext cx="17945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/>
              <a:t>      ISSN </a:t>
            </a:r>
            <a:r>
              <a:rPr lang="es-ES" sz="1400" dirty="0"/>
              <a:t>2545-8302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575908" y="1382556"/>
            <a:ext cx="2250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200" b="1" dirty="0">
              <a:solidFill>
                <a:schemeClr val="bg1"/>
              </a:solidFill>
            </a:endParaRPr>
          </a:p>
          <a:p>
            <a:r>
              <a:rPr lang="es-ES" sz="1200" b="1" dirty="0">
                <a:solidFill>
                  <a:schemeClr val="bg1"/>
                </a:solidFill>
              </a:rPr>
              <a:t>Año 2020 Vol. 5 Nº 2 Abril-Junio </a:t>
            </a:r>
          </a:p>
          <a:p>
            <a:r>
              <a:rPr lang="es-ES" sz="1200" b="1" dirty="0">
                <a:solidFill>
                  <a:schemeClr val="bg1"/>
                </a:solidFill>
              </a:rPr>
              <a:t>Córdoba, Argentina </a:t>
            </a:r>
            <a:endParaRPr lang="es-AR" sz="1200" b="1" dirty="0">
              <a:solidFill>
                <a:schemeClr val="bg1"/>
              </a:solidFill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-138883" y="153888"/>
            <a:ext cx="1341972" cy="609320"/>
            <a:chOff x="1477746" y="1756601"/>
            <a:chExt cx="1341972" cy="609320"/>
          </a:xfrm>
        </p:grpSpPr>
        <p:sp>
          <p:nvSpPr>
            <p:cNvPr id="22" name="CuadroTexto 21"/>
            <p:cNvSpPr txBox="1"/>
            <p:nvPr/>
          </p:nvSpPr>
          <p:spPr>
            <a:xfrm rot="19159478">
              <a:off x="1767680" y="2098538"/>
              <a:ext cx="1052038" cy="267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AR" sz="1100" dirty="0"/>
                <a:t>Catálogo 2.0</a:t>
              </a:r>
              <a:endParaRPr lang="en-US" sz="1100" dirty="0"/>
            </a:p>
          </p:txBody>
        </p:sp>
        <p:pic>
          <p:nvPicPr>
            <p:cNvPr id="24" name="Imagen 2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9159478">
              <a:off x="1631085" y="1916253"/>
              <a:ext cx="1042634" cy="288838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5" name="CuadroTexto 24"/>
            <p:cNvSpPr txBox="1"/>
            <p:nvPr/>
          </p:nvSpPr>
          <p:spPr>
            <a:xfrm rot="19159478">
              <a:off x="1477746" y="1756601"/>
              <a:ext cx="1054969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s-AR" sz="1000" dirty="0"/>
                <a:t>Indexado en: 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673580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8085</TotalTime>
  <Words>316</Words>
  <Application>Microsoft Office PowerPoint</Application>
  <PresentationFormat>A4 (210 x 297 mm)</PresentationFormat>
  <Paragraphs>46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</dc:creator>
  <cp:lastModifiedBy>usuario</cp:lastModifiedBy>
  <cp:revision>339</cp:revision>
  <cp:lastPrinted>2019-12-23T12:15:44Z</cp:lastPrinted>
  <dcterms:created xsi:type="dcterms:W3CDTF">2017-12-14T23:14:33Z</dcterms:created>
  <dcterms:modified xsi:type="dcterms:W3CDTF">2020-04-17T21:17:38Z</dcterms:modified>
</cp:coreProperties>
</file>