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97675" cy="9928225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536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23/9/2019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95976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23/9/2019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03087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23/9/2019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669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23/9/2019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46730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23/9/2019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97326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23/9/2019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78760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23/9/2019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13764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23/9/2019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2635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23/9/2019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472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23/9/2019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4492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8CA7B-BC2C-4D8C-ADA2-920BE1557ABE}" type="datetimeFigureOut">
              <a:rPr lang="es-AR" smtClean="0"/>
              <a:pPr/>
              <a:t>23/9/2019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5046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8CA7B-BC2C-4D8C-ADA2-920BE1557ABE}" type="datetimeFigureOut">
              <a:rPr lang="es-AR" smtClean="0"/>
              <a:pPr/>
              <a:t>23/9/2019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12A4C-F340-40B2-96CD-C869CD44DFF5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045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t="6851"/>
          <a:stretch/>
        </p:blipFill>
        <p:spPr>
          <a:xfrm>
            <a:off x="-31750" y="8778240"/>
            <a:ext cx="6858000" cy="1121948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5295900" y="1659378"/>
            <a:ext cx="1543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200" b="1" dirty="0" smtClean="0">
              <a:solidFill>
                <a:schemeClr val="bg1"/>
              </a:solidFill>
            </a:endParaRPr>
          </a:p>
          <a:p>
            <a:r>
              <a:rPr lang="es-ES" sz="1200" b="1" dirty="0" smtClean="0">
                <a:solidFill>
                  <a:schemeClr val="bg1"/>
                </a:solidFill>
              </a:rPr>
              <a:t>Año 2019 Vol. 4 Nº 3</a:t>
            </a:r>
          </a:p>
          <a:p>
            <a:r>
              <a:rPr lang="es-ES" sz="1200" b="1" dirty="0" smtClean="0">
                <a:solidFill>
                  <a:schemeClr val="bg1"/>
                </a:solidFill>
              </a:rPr>
              <a:t>Córdoba, Argentina</a:t>
            </a:r>
            <a:endParaRPr lang="es-AR" sz="1200" b="1" dirty="0">
              <a:solidFill>
                <a:schemeClr val="bg1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1962150" y="9732549"/>
            <a:ext cx="4876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1000" dirty="0" smtClean="0"/>
              <a:t>*Imagen: San Pedro Norte Córdoba , Argentina</a:t>
            </a:r>
            <a:endParaRPr lang="es-AR" sz="1000" dirty="0"/>
          </a:p>
        </p:txBody>
      </p:sp>
      <p:sp>
        <p:nvSpPr>
          <p:cNvPr id="12" name="CuadroTexto 11"/>
          <p:cNvSpPr txBox="1"/>
          <p:nvPr/>
        </p:nvSpPr>
        <p:spPr>
          <a:xfrm>
            <a:off x="-31750" y="2458109"/>
            <a:ext cx="6870699" cy="7340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Editorial </a:t>
            </a:r>
            <a:endParaRPr lang="es-ES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5600" indent="-172800">
              <a:buFont typeface="Arial" pitchFamily="34" charset="0"/>
              <a:buChar char="•"/>
            </a:pP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Entornos virtuales de aprendizaje en ciencias de la salud. </a:t>
            </a:r>
            <a:r>
              <a:rPr lang="en-US" sz="900" dirty="0">
                <a:latin typeface="Arial" panose="020B0604020202020204" pitchFamily="34" charset="0"/>
                <a:ea typeface="Times New Roman" panose="02020603050405020304" pitchFamily="18" charset="0"/>
              </a:rPr>
              <a:t>Virtual learning environments in health </a:t>
            </a:r>
            <a:r>
              <a:rPr lang="en-US" sz="900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sciences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E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Ruffino S</a:t>
            </a:r>
            <a:r>
              <a:rPr lang="es-E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.   	</a:t>
            </a:r>
          </a:p>
          <a:p>
            <a:r>
              <a:rPr lang="es-E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Artículo Original</a:t>
            </a:r>
          </a:p>
          <a:p>
            <a:endParaRPr lang="es-AR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5600" lvl="2" indent="-172800">
              <a:buFont typeface="Arial" pitchFamily="34" charset="0"/>
              <a:buChar char="•"/>
            </a:pP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Consejo genético y detección de vías moleculares en pacientes con cáncer hereditario.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Genetic advice and molecular pathways detection in patients with hereditary cancer.</a:t>
            </a:r>
            <a:r>
              <a:rPr lang="en-US" sz="9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Lerda D et al.</a:t>
            </a:r>
            <a:endParaRPr lang="es-ES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9263" lvl="2"/>
            <a:endParaRPr lang="es-E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5600" lvl="2" indent="-172800">
              <a:buFont typeface="Arial" pitchFamily="34" charset="0"/>
              <a:buChar char="•"/>
            </a:pP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Síndrome de fiebre periódica: serie de casos.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 Periodic fever syndrome: Case </a:t>
            </a:r>
            <a:r>
              <a:rPr lang="es-E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series. </a:t>
            </a:r>
            <a:r>
              <a:rPr lang="en-U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Robredo P et al.</a:t>
            </a:r>
          </a:p>
          <a:p>
            <a:pPr marL="885600" lvl="2" indent="-172800">
              <a:buFont typeface="Arial" pitchFamily="34" charset="0"/>
              <a:buChar char="•"/>
            </a:pPr>
            <a:endParaRPr lang="en-U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5600" lvl="1" indent="-172800">
              <a:buFont typeface="Arial" panose="020B0604020202020204" pitchFamily="34" charset="0"/>
              <a:buChar char="•"/>
            </a:pP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Estudio del pH y niveles de flúor en saliva y placa dental en niños con dentición permanente temporaria y </a:t>
            </a: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mixta.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Study of pH and fluoride levels in salivary and dental plaque in children with temporal, mixed and permanent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teeth.</a:t>
            </a:r>
            <a:r>
              <a:rPr lang="en-U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Joison A et al.</a:t>
            </a:r>
          </a:p>
          <a:p>
            <a:pPr marL="0" lvl="1"/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Caso Clinico</a:t>
            </a:r>
          </a:p>
          <a:p>
            <a:pPr marL="0" lvl="1"/>
            <a:endParaRPr lang="en-US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5600" lvl="1" indent="-171450">
              <a:buFont typeface="Arial" panose="020B0604020202020204" pitchFamily="34" charset="0"/>
              <a:buChar char="•"/>
            </a:pP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Correlación entre calidad del tendón del supraespinoso con el dolor y movilidad postquirúrgica. 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Correlation between quality of the supraspinoso tendon with pain and post-</a:t>
            </a:r>
            <a:r>
              <a:rPr lang="es-ES" sz="900" dirty="0" err="1">
                <a:latin typeface="Arial" panose="020B0604020202020204" pitchFamily="34" charset="0"/>
                <a:cs typeface="Arial" panose="020B0604020202020204" pitchFamily="34" charset="0"/>
              </a:rPr>
              <a:t>surgical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mobility. </a:t>
            </a:r>
            <a:r>
              <a:rPr lang="es-E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Herrera </a:t>
            </a:r>
            <a:r>
              <a:rPr lang="es-ES" sz="1100" i="1" dirty="0">
                <a:latin typeface="Arial" panose="020B0604020202020204" pitchFamily="34" charset="0"/>
                <a:cs typeface="Arial" panose="020B0604020202020204" pitchFamily="34" charset="0"/>
              </a:rPr>
              <a:t>Burgos </a:t>
            </a:r>
            <a:r>
              <a:rPr lang="es-E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 et </a:t>
            </a:r>
            <a:r>
              <a:rPr lang="es-ES" sz="1100" i="1" dirty="0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es-E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12800" lvl="1" indent="-171450">
              <a:buFont typeface="Arial" panose="020B0604020202020204" pitchFamily="34" charset="0"/>
              <a:buChar char="•"/>
            </a:pPr>
            <a:endParaRPr lang="es-ES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5600" lvl="1" indent="-171450">
              <a:buFont typeface="Arial" panose="020B0604020202020204" pitchFamily="34" charset="0"/>
              <a:buChar char="•"/>
            </a:pP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Fiebre de origen desconocido y linfadenopatia en contexto de lupus: presentación de un caso clínico de enfermedad de </a:t>
            </a: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castleman.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Fever of unknown origin and lymphadenopathy in the context of lupus: presentation of a clinical case of castleman 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disease. </a:t>
            </a:r>
            <a:r>
              <a:rPr lang="en-U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Córdoba C et al.</a:t>
            </a:r>
            <a:endParaRPr lang="en-US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" lvl="1"/>
            <a:r>
              <a:rPr lang="es-ES" sz="11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Carta al Editor</a:t>
            </a:r>
          </a:p>
          <a:p>
            <a:pPr marL="36000" lvl="1"/>
            <a:r>
              <a:rPr lang="es-ES" sz="11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11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</a:t>
            </a:r>
          </a:p>
          <a:p>
            <a:pPr marL="884250" lvl="1" indent="-171450">
              <a:buFont typeface="Arial" panose="020B0604020202020204" pitchFamily="34" charset="0"/>
              <a:buChar char="•"/>
            </a:pPr>
            <a:r>
              <a:rPr lang="es-ES" sz="11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Tratamiento anticoagulante de la trombosis venosa profunda de miembro superior asociada a </a:t>
            </a: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dispositivos intravasculares. </a:t>
            </a:r>
            <a:r>
              <a:rPr lang="es-E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Máspero G et al.</a:t>
            </a:r>
          </a:p>
          <a:p>
            <a:pPr marL="0" lvl="1"/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Tesis Doctoral</a:t>
            </a:r>
          </a:p>
          <a:p>
            <a:pPr marL="0" lvl="1"/>
            <a:endParaRPr lang="es-ES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4238" lvl="1" indent="-171450">
              <a:buFont typeface="Arial" panose="020B0604020202020204" pitchFamily="34" charset="0"/>
              <a:buChar char="•"/>
            </a:pP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Prevalencia 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de asma, rinoconjuntivitis alérgica y eccema en niños y adolescentes: comparación de la población urbana de San Francisco, Córdoba, y la zona rural circundante. </a:t>
            </a:r>
            <a:r>
              <a:rPr lang="es-E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Badellino</a:t>
            </a:r>
            <a:r>
              <a:rPr lang="es-ES" sz="11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H.</a:t>
            </a:r>
          </a:p>
          <a:p>
            <a:pPr marL="884238" lvl="1" indent="-171450">
              <a:buFont typeface="Arial" panose="020B0604020202020204" pitchFamily="34" charset="0"/>
              <a:buChar char="•"/>
            </a:pPr>
            <a:endParaRPr lang="es-E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4238" lvl="1" indent="-171450">
              <a:buFont typeface="Arial" panose="020B0604020202020204" pitchFamily="34" charset="0"/>
              <a:buChar char="•"/>
            </a:pP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Utilidad y valor del Score de Alvarado en el diagnóstico de apendicitis aguda en la urgencia</a:t>
            </a: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Ferreira G</a:t>
            </a: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00" lvl="1"/>
            <a:r>
              <a:rPr lang="es-E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Nota del Editor</a:t>
            </a:r>
            <a:r>
              <a:rPr lang="es-E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</a:p>
          <a:p>
            <a:pPr marL="885600" lvl="1" indent="-172800">
              <a:buFont typeface="Arial" panose="020B0604020202020204" pitchFamily="34" charset="0"/>
              <a:buChar char="•"/>
            </a:pPr>
            <a:r>
              <a:rPr lang="es-E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Sistema 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identificador de objeto digital DOI. 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DOI digital object identifier </a:t>
            </a:r>
            <a:r>
              <a:rPr lang="es-E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system. </a:t>
            </a:r>
            <a:r>
              <a:rPr lang="es-ES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Lozano A .</a:t>
            </a:r>
          </a:p>
          <a:p>
            <a:pPr marL="712788" lvl="1" indent="-263525">
              <a:buFont typeface="Arial" panose="020B0604020202020204" pitchFamily="34" charset="0"/>
              <a:buChar char="•"/>
            </a:pPr>
            <a:endParaRPr lang="es-ES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lvl="1" indent="-263525" algn="just">
              <a:buFont typeface="Arial" panose="020B0604020202020204" pitchFamily="34" charset="0"/>
              <a:buChar char="•"/>
            </a:pPr>
            <a:endParaRPr lang="en-US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/>
            <a:endParaRPr lang="es-E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1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5044440" y="9054822"/>
            <a:ext cx="1276350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1200" dirty="0" smtClean="0"/>
              <a:t>ISSN: 2545-8302</a:t>
            </a:r>
            <a:endParaRPr lang="es-AR" sz="12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9010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-785" y="40228"/>
            <a:ext cx="47505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2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Rectángulo 5"/>
          <p:cNvSpPr/>
          <p:nvPr/>
        </p:nvSpPr>
        <p:spPr>
          <a:xfrm flipH="1">
            <a:off x="5044439" y="0"/>
            <a:ext cx="17659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/>
              <a:t>ISSN: 2545-8302</a:t>
            </a:r>
          </a:p>
        </p:txBody>
      </p:sp>
      <p:pic>
        <p:nvPicPr>
          <p:cNvPr id="14" name="Imagen 13" descr="C:\Users\Docente\Downloads\Methodo 2019_4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6858000" cy="2458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Imagen 18" descr="C:\Users\Docente\Downloads\Revista Methodo Logo 2019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" y="505599"/>
            <a:ext cx="5435600" cy="1279295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CuadroTexto 20"/>
          <p:cNvSpPr txBox="1"/>
          <p:nvPr/>
        </p:nvSpPr>
        <p:spPr>
          <a:xfrm>
            <a:off x="4838700" y="228600"/>
            <a:ext cx="1628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22" name="CuadroTexto 21"/>
          <p:cNvSpPr txBox="1"/>
          <p:nvPr/>
        </p:nvSpPr>
        <p:spPr>
          <a:xfrm>
            <a:off x="5194300" y="1811778"/>
            <a:ext cx="17970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1200" b="1" dirty="0" smtClean="0">
              <a:solidFill>
                <a:schemeClr val="bg1"/>
              </a:solidFill>
            </a:endParaRPr>
          </a:p>
          <a:p>
            <a:r>
              <a:rPr lang="es-ES" sz="1200" b="1" dirty="0" smtClean="0">
                <a:solidFill>
                  <a:schemeClr val="bg1"/>
                </a:solidFill>
              </a:rPr>
              <a:t>Año 2019 Vol. 4 Nº 3</a:t>
            </a:r>
          </a:p>
          <a:p>
            <a:r>
              <a:rPr lang="es-ES" sz="1200" b="1" dirty="0" smtClean="0">
                <a:solidFill>
                  <a:schemeClr val="bg1"/>
                </a:solidFill>
              </a:rPr>
              <a:t>Córdoba, Argentina</a:t>
            </a:r>
            <a:endParaRPr lang="es-AR" sz="1200" b="1" dirty="0">
              <a:solidFill>
                <a:schemeClr val="bg1"/>
              </a:solidFill>
            </a:endParaRPr>
          </a:p>
        </p:txBody>
      </p:sp>
      <p:sp>
        <p:nvSpPr>
          <p:cNvPr id="23" name="Rectángulo 22"/>
          <p:cNvSpPr/>
          <p:nvPr/>
        </p:nvSpPr>
        <p:spPr>
          <a:xfrm flipH="1">
            <a:off x="5044439" y="0"/>
            <a:ext cx="179451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/>
              <a:t>      ISSN: 2545-8302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116735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6299</TotalTime>
  <Words>59</Words>
  <Application>Microsoft Office PowerPoint</Application>
  <PresentationFormat>A4 (210 x 297 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Marta</dc:creator>
  <cp:lastModifiedBy>OPERADOR</cp:lastModifiedBy>
  <cp:revision>235</cp:revision>
  <cp:lastPrinted>2019-09-19T18:11:13Z</cp:lastPrinted>
  <dcterms:created xsi:type="dcterms:W3CDTF">2017-12-14T23:14:33Z</dcterms:created>
  <dcterms:modified xsi:type="dcterms:W3CDTF">2019-09-23T16:24:58Z</dcterms:modified>
</cp:coreProperties>
</file>