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8vNITcaLq2ExHYX4bPUbDHNr/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16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11E127-6D87-4EE8-9136-06C0D456D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8" y="0"/>
            <a:ext cx="6869008" cy="2285206"/>
          </a:xfrm>
          <a:prstGeom prst="rect">
            <a:avLst/>
          </a:prstGeom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45" y="574934"/>
            <a:ext cx="4867275" cy="10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t="6851"/>
          <a:stretch/>
        </p:blipFill>
        <p:spPr>
          <a:xfrm>
            <a:off x="0" y="8808720"/>
            <a:ext cx="6869008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521927" y="9677400"/>
            <a:ext cx="536257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SzPts val="1000"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*Imagen</a:t>
            </a: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Embudo del Dique San Roque, Provincia de Córdoba, Argentina.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5774" y="2093844"/>
            <a:ext cx="6512200" cy="872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lvl="8" algn="just">
              <a:buSzPts val="1100"/>
              <a:buFont typeface="Arial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  El rol protagónico de las plantas en los programas de descubrimiento de drogas</a:t>
            </a:r>
            <a:r>
              <a:rPr lang="en-US" sz="900" i="1" dirty="0">
                <a:solidFill>
                  <a:schemeClr val="tx1"/>
                </a:solidFill>
              </a:rPr>
              <a:t>. The key role   of  plants in drug discovery pipelines. </a:t>
            </a:r>
            <a:r>
              <a:rPr lang="es-ES" sz="1100" i="1" dirty="0">
                <a:solidFill>
                  <a:schemeClr val="dk1"/>
                </a:solidFill>
              </a:rPr>
              <a:t>Carpinella C.</a:t>
            </a:r>
          </a:p>
          <a:p>
            <a:pPr marL="450850" lvl="8" algn="just">
              <a:buSzPts val="1100"/>
            </a:pPr>
            <a:endParaRPr lang="es-ES" sz="1100" i="1" dirty="0">
              <a:solidFill>
                <a:schemeClr val="dk1"/>
              </a:solidFill>
            </a:endParaRPr>
          </a:p>
          <a:p>
            <a:pPr marL="450850" lvl="8" algn="just">
              <a:buSzPts val="1100"/>
            </a:pPr>
            <a:endParaRPr lang="es-ES" sz="1100" dirty="0">
              <a:solidFill>
                <a:schemeClr val="dk1"/>
              </a:solidFill>
            </a:endParaRPr>
          </a:p>
          <a:p>
            <a:pPr marL="0" lvl="0" indent="0" algn="just">
              <a:buSzPts val="1100"/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</a:rPr>
              <a:t> Artículo de Revisión </a:t>
            </a:r>
          </a:p>
          <a:p>
            <a:pPr marL="0" lvl="0" indent="0" algn="just">
              <a:buSzPts val="1100"/>
              <a:buFont typeface="Arial"/>
              <a:buNone/>
            </a:pPr>
            <a:endParaRPr lang="es-ES" sz="1100" b="1" dirty="0">
              <a:solidFill>
                <a:schemeClr val="dk1"/>
              </a:solidFill>
            </a:endParaRPr>
          </a:p>
          <a:p>
            <a:pPr marL="450850" lvl="8" indent="3175" algn="just">
              <a:buSzPts val="1100"/>
              <a:buFont typeface="Arial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 Sistema renina-angiotensina en la enfermedad de </a:t>
            </a:r>
            <a:r>
              <a:rPr lang="es-ES" sz="1100" dirty="0" err="1">
                <a:solidFill>
                  <a:schemeClr val="tx1"/>
                </a:solidFill>
              </a:rPr>
              <a:t>Alzheimer.</a:t>
            </a:r>
            <a:r>
              <a:rPr lang="es-ES" sz="900" dirty="0" err="1">
                <a:solidFill>
                  <a:schemeClr val="tx1"/>
                </a:solidFill>
              </a:rPr>
              <a:t>The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  <a:r>
              <a:rPr lang="es-ES" sz="900" dirty="0" err="1">
                <a:solidFill>
                  <a:schemeClr val="tx1"/>
                </a:solidFill>
              </a:rPr>
              <a:t>renin-angiotensin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  <a:r>
              <a:rPr lang="es-ES" sz="900" dirty="0" err="1">
                <a:solidFill>
                  <a:schemeClr val="tx1"/>
                </a:solidFill>
              </a:rPr>
              <a:t>system</a:t>
            </a:r>
            <a:r>
              <a:rPr lang="es-ES" sz="900" dirty="0">
                <a:solidFill>
                  <a:schemeClr val="tx1"/>
                </a:solidFill>
              </a:rPr>
              <a:t> in </a:t>
            </a:r>
            <a:r>
              <a:rPr lang="es-ES" sz="900" dirty="0" err="1">
                <a:solidFill>
                  <a:schemeClr val="tx1"/>
                </a:solidFill>
              </a:rPr>
              <a:t>Alzheimer’s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  <a:r>
              <a:rPr lang="es-ES" sz="900" dirty="0" err="1">
                <a:solidFill>
                  <a:schemeClr val="tx1"/>
                </a:solidFill>
              </a:rPr>
              <a:t>disease</a:t>
            </a:r>
            <a:r>
              <a:rPr lang="en-US" sz="900" i="1" dirty="0">
                <a:solidFill>
                  <a:schemeClr val="dk1"/>
                </a:solidFill>
              </a:rPr>
              <a:t>. </a:t>
            </a:r>
            <a:r>
              <a:rPr lang="es-ES" sz="1100" i="1" dirty="0" err="1">
                <a:solidFill>
                  <a:schemeClr val="dk1"/>
                </a:solidFill>
              </a:rPr>
              <a:t>Lauxmann</a:t>
            </a:r>
            <a:r>
              <a:rPr lang="es-ES" sz="1100" i="1" dirty="0">
                <a:solidFill>
                  <a:schemeClr val="dk1"/>
                </a:solidFill>
              </a:rPr>
              <a:t> M. A. et al.</a:t>
            </a:r>
          </a:p>
          <a:p>
            <a:pPr marL="450850" lvl="8" algn="just">
              <a:buSzPts val="1100"/>
            </a:pPr>
            <a:endParaRPr lang="es-ES" sz="1100" i="1" dirty="0">
              <a:solidFill>
                <a:schemeClr val="dk1"/>
              </a:solidFill>
            </a:endParaRPr>
          </a:p>
          <a:p>
            <a:pPr marL="714375" lvl="8" indent="-261937" algn="just">
              <a:buSzPts val="1100"/>
              <a:buFont typeface="Arial"/>
              <a:buChar char="•"/>
            </a:pPr>
            <a:endParaRPr lang="es-ES" sz="1100" i="1" dirty="0">
              <a:solidFill>
                <a:schemeClr val="dk1"/>
              </a:solidFill>
            </a:endParaRPr>
          </a:p>
          <a:p>
            <a:pPr algn="just">
              <a:buSzPts val="1100"/>
            </a:pPr>
            <a:r>
              <a:rPr lang="es-ES" sz="1100" b="1" dirty="0">
                <a:solidFill>
                  <a:schemeClr val="dk1"/>
                </a:solidFill>
              </a:rPr>
              <a:t> Artículos Originales </a:t>
            </a:r>
            <a:endParaRPr lang="es-ES" sz="11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2438" lvl="8" algn="just">
              <a:buSzPts val="1100"/>
            </a:pPr>
            <a:r>
              <a:rPr lang="es-ES" sz="1100" i="1" dirty="0">
                <a:solidFill>
                  <a:schemeClr val="dk1"/>
                </a:solidFill>
              </a:rPr>
              <a:t> </a:t>
            </a:r>
          </a:p>
          <a:p>
            <a:pPr marL="450850" lvl="8" algn="just">
              <a:buSzPts val="1100"/>
              <a:buFont typeface="Arial"/>
              <a:buChar char="•"/>
            </a:pPr>
            <a:r>
              <a:rPr lang="es-ES" sz="1100" i="1" dirty="0">
                <a:solidFill>
                  <a:schemeClr val="dk1"/>
                </a:solidFill>
              </a:rPr>
              <a:t>  </a:t>
            </a:r>
            <a:r>
              <a:rPr lang="es-ES" sz="1100" dirty="0">
                <a:solidFill>
                  <a:schemeClr val="dk1"/>
                </a:solidFill>
              </a:rPr>
              <a:t>Evaluación de escalas pronósticas para pacientes hospitalizados por infección por SARS-</a:t>
            </a:r>
            <a:r>
              <a:rPr lang="es-ES" sz="1100" dirty="0" err="1">
                <a:solidFill>
                  <a:schemeClr val="dk1"/>
                </a:solidFill>
              </a:rPr>
              <a:t>CoV</a:t>
            </a:r>
            <a:r>
              <a:rPr lang="es-ES" sz="1100" dirty="0">
                <a:solidFill>
                  <a:schemeClr val="dk1"/>
                </a:solidFill>
              </a:rPr>
              <a:t>-  2 en una clínica privada de Córdoba</a:t>
            </a:r>
            <a:r>
              <a:rPr lang="es-ES" sz="1100" i="1" dirty="0">
                <a:solidFill>
                  <a:schemeClr val="dk1"/>
                </a:solidFill>
              </a:rPr>
              <a:t>.</a:t>
            </a:r>
            <a:r>
              <a:rPr lang="en-US" sz="1100" i="1" dirty="0">
                <a:solidFill>
                  <a:schemeClr val="dk1"/>
                </a:solidFill>
              </a:rPr>
              <a:t> </a:t>
            </a:r>
            <a:r>
              <a:rPr lang="en-US" sz="900" i="1" dirty="0">
                <a:solidFill>
                  <a:schemeClr val="tx1"/>
                </a:solidFill>
              </a:rPr>
              <a:t>Evaluation of prognostic scales for patients hospitalized with sars-cov2 infection in a private clinic in Córdoba.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1100" i="1" dirty="0">
                <a:solidFill>
                  <a:schemeClr val="tx1"/>
                </a:solidFill>
              </a:rPr>
              <a:t>Echegaray V. et al.</a:t>
            </a:r>
            <a:endParaRPr lang="es-ES" sz="1100" i="1" dirty="0">
              <a:solidFill>
                <a:schemeClr val="tx1"/>
              </a:solidFill>
            </a:endParaRPr>
          </a:p>
          <a:p>
            <a:pPr marL="450850" lvl="8" algn="just">
              <a:buSzPts val="1100"/>
            </a:pPr>
            <a:endParaRPr lang="es-ES" sz="1100" i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0850" lvl="8"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  Evaluación del retraso diagnóstico en </a:t>
            </a:r>
            <a:r>
              <a:rPr lang="es-ES" sz="1100" dirty="0" err="1">
                <a:solidFill>
                  <a:schemeClr val="tx1"/>
                </a:solidFill>
              </a:rPr>
              <a:t>hidradenitis</a:t>
            </a:r>
            <a:r>
              <a:rPr lang="es-ES" sz="1100" dirty="0">
                <a:solidFill>
                  <a:schemeClr val="tx1"/>
                </a:solidFill>
              </a:rPr>
              <a:t> supurativa.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i="1" dirty="0">
                <a:solidFill>
                  <a:schemeClr val="tx1"/>
                </a:solidFill>
              </a:rPr>
              <a:t>Evaluation of diagnostic delay in hidradenitis suppurativa</a:t>
            </a:r>
            <a:r>
              <a:rPr lang="es-ES" sz="900" i="1" dirty="0">
                <a:solidFill>
                  <a:schemeClr val="tx1"/>
                </a:solidFill>
              </a:rPr>
              <a:t>. </a:t>
            </a:r>
            <a:r>
              <a:rPr lang="es-ES" sz="1100" i="1" dirty="0">
                <a:solidFill>
                  <a:schemeClr val="tx1"/>
                </a:solidFill>
              </a:rPr>
              <a:t>Juárez S. C. et al.</a:t>
            </a:r>
          </a:p>
          <a:p>
            <a:pPr marL="450850" lvl="8">
              <a:buSzPts val="1100"/>
            </a:pPr>
            <a:endParaRPr lang="es-ES" sz="1100" i="1" dirty="0">
              <a:solidFill>
                <a:schemeClr val="dk1"/>
              </a:solidFill>
            </a:endParaRPr>
          </a:p>
          <a:p>
            <a:pPr marL="450850" lvl="8" algn="just"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  Estudio de la obturación con selladores </a:t>
            </a:r>
            <a:r>
              <a:rPr lang="es-ES" sz="1100" dirty="0" err="1">
                <a:solidFill>
                  <a:schemeClr val="tx1"/>
                </a:solidFill>
              </a:rPr>
              <a:t>biocerámicos</a:t>
            </a:r>
            <a:r>
              <a:rPr lang="es-ES" sz="1100" dirty="0">
                <a:solidFill>
                  <a:schemeClr val="tx1"/>
                </a:solidFill>
              </a:rPr>
              <a:t> de conductos radiculares de     premolares inferiores. </a:t>
            </a:r>
            <a:r>
              <a:rPr lang="en-US" sz="900" i="1" dirty="0">
                <a:solidFill>
                  <a:schemeClr val="tx1"/>
                </a:solidFill>
              </a:rPr>
              <a:t>Study of root canal obturation with </a:t>
            </a:r>
            <a:r>
              <a:rPr lang="en-US" sz="900" i="1" dirty="0" err="1">
                <a:solidFill>
                  <a:schemeClr val="tx1"/>
                </a:solidFill>
              </a:rPr>
              <a:t>bioceramic</a:t>
            </a:r>
            <a:r>
              <a:rPr lang="en-US" sz="900" i="1" dirty="0">
                <a:solidFill>
                  <a:schemeClr val="tx1"/>
                </a:solidFill>
              </a:rPr>
              <a:t> sealers in lower  premolars </a:t>
            </a:r>
            <a:r>
              <a:rPr lang="en-US" sz="1100" i="1" dirty="0">
                <a:solidFill>
                  <a:schemeClr val="tx1"/>
                </a:solidFill>
              </a:rPr>
              <a:t>.</a:t>
            </a:r>
            <a:r>
              <a:rPr lang="en-US" sz="1100" i="1" dirty="0" err="1">
                <a:solidFill>
                  <a:schemeClr val="tx1"/>
                </a:solidFill>
              </a:rPr>
              <a:t>Bonafé</a:t>
            </a:r>
            <a:r>
              <a:rPr lang="en-US" sz="1100" i="1" dirty="0">
                <a:solidFill>
                  <a:schemeClr val="tx1"/>
                </a:solidFill>
              </a:rPr>
              <a:t> A. B. et al.</a:t>
            </a:r>
          </a:p>
          <a:p>
            <a:pPr marL="450850" lvl="8" algn="just">
              <a:buSzPts val="1100"/>
              <a:buFont typeface="Wingdings" panose="05000000000000000000" pitchFamily="2" charset="2"/>
              <a:buChar char="§"/>
            </a:pPr>
            <a:endParaRPr lang="en-US" sz="1100" i="1" dirty="0">
              <a:solidFill>
                <a:schemeClr val="tx1"/>
              </a:solidFill>
            </a:endParaRPr>
          </a:p>
          <a:p>
            <a:pPr marL="450850" lvl="8" algn="just">
              <a:buSzPts val="1100"/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dk1"/>
                </a:solidFill>
              </a:rPr>
              <a:t>  Valores de ácido fólico y homocisteína como posible marcador de preeclampsia/restricción     de crecimiento intrauterino. </a:t>
            </a:r>
            <a:r>
              <a:rPr lang="en-US" sz="900" i="1" dirty="0">
                <a:solidFill>
                  <a:schemeClr val="dk1"/>
                </a:solidFill>
              </a:rPr>
              <a:t>Folic acid and homocysteine values as a possible preeclampsia marker/intrauterine growth restriction. </a:t>
            </a:r>
            <a:r>
              <a:rPr lang="en-US" sz="1100" i="1" dirty="0" err="1">
                <a:solidFill>
                  <a:schemeClr val="dk1"/>
                </a:solidFill>
              </a:rPr>
              <a:t>Boretto</a:t>
            </a:r>
            <a:r>
              <a:rPr lang="en-US" sz="1100" i="1" dirty="0">
                <a:solidFill>
                  <a:schemeClr val="dk1"/>
                </a:solidFill>
              </a:rPr>
              <a:t> </a:t>
            </a:r>
            <a:r>
              <a:rPr lang="en-US" sz="1100" i="1" dirty="0" err="1">
                <a:solidFill>
                  <a:schemeClr val="dk1"/>
                </a:solidFill>
              </a:rPr>
              <a:t>Felizia</a:t>
            </a:r>
            <a:r>
              <a:rPr lang="en-US" sz="1100" i="1" dirty="0">
                <a:solidFill>
                  <a:schemeClr val="dk1"/>
                </a:solidFill>
              </a:rPr>
              <a:t> F. et al.</a:t>
            </a:r>
          </a:p>
          <a:p>
            <a:pPr marL="450850" lvl="8" algn="just">
              <a:buSzPts val="1100"/>
            </a:pPr>
            <a:r>
              <a:rPr lang="es-ES" sz="1100" dirty="0">
                <a:solidFill>
                  <a:schemeClr val="tx1"/>
                </a:solidFill>
              </a:rPr>
              <a:t> </a:t>
            </a:r>
          </a:p>
          <a:p>
            <a:pPr marL="452438" lvl="8" algn="just">
              <a:buSzPts val="1100"/>
            </a:pPr>
            <a:endParaRPr lang="es-ES" sz="1100" dirty="0">
              <a:solidFill>
                <a:schemeClr val="dk1"/>
              </a:solidFill>
            </a:endParaRPr>
          </a:p>
          <a:p>
            <a:pPr marL="0" lvl="8" indent="0" algn="just">
              <a:buSzPts val="1100"/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</a:rPr>
              <a:t> Caso Clínico</a:t>
            </a:r>
          </a:p>
          <a:p>
            <a:pPr marL="0" lvl="8" indent="0" algn="just">
              <a:buSzPts val="1100"/>
              <a:buFont typeface="Arial"/>
              <a:buNone/>
            </a:pPr>
            <a:endParaRPr lang="es-ES"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lvl="8" algn="just">
              <a:buSzPts val="1100"/>
              <a:buFont typeface="Arial"/>
              <a:buChar char="•"/>
            </a:pPr>
            <a:r>
              <a:rPr lang="es-ES" sz="1100" dirty="0">
                <a:solidFill>
                  <a:schemeClr val="dk1"/>
                </a:solidFill>
              </a:rPr>
              <a:t> Colitis grave inmunomediada por </a:t>
            </a:r>
            <a:r>
              <a:rPr lang="es-ES" sz="1100" dirty="0" err="1">
                <a:solidFill>
                  <a:schemeClr val="dk1"/>
                </a:solidFill>
              </a:rPr>
              <a:t>Nivolumab</a:t>
            </a:r>
            <a:r>
              <a:rPr lang="es-ES" sz="1100" dirty="0">
                <a:solidFill>
                  <a:schemeClr val="dk1"/>
                </a:solidFill>
              </a:rPr>
              <a:t>-Ipilimumab: a propósito de un caso</a:t>
            </a:r>
            <a:r>
              <a:rPr lang="en-US" sz="900" i="1" dirty="0">
                <a:solidFill>
                  <a:schemeClr val="dk1"/>
                </a:solidFill>
              </a:rPr>
              <a:t>Severe immune-mediated colitis due to Nivolumab-Ipilimumab: a case report.  </a:t>
            </a:r>
            <a:r>
              <a:rPr lang="es-ES" sz="1100" i="1" dirty="0" err="1">
                <a:solidFill>
                  <a:schemeClr val="tx1"/>
                </a:solidFill>
              </a:rPr>
              <a:t>Foglino</a:t>
            </a:r>
            <a:r>
              <a:rPr lang="es-ES" sz="1100" i="1" dirty="0">
                <a:solidFill>
                  <a:schemeClr val="tx1"/>
                </a:solidFill>
              </a:rPr>
              <a:t> M. V</a:t>
            </a:r>
            <a:r>
              <a:rPr lang="es-ES" sz="1100" i="1" dirty="0">
                <a:solidFill>
                  <a:schemeClr val="dk1"/>
                </a:solidFill>
              </a:rPr>
              <a:t>. et al.</a:t>
            </a:r>
          </a:p>
          <a:p>
            <a:pPr lvl="8" algn="just">
              <a:buSzPts val="1100"/>
            </a:pPr>
            <a:r>
              <a:rPr lang="es-ES" sz="1100" i="1" dirty="0">
                <a:solidFill>
                  <a:schemeClr val="dk1"/>
                </a:solidFill>
              </a:rPr>
              <a:t> </a:t>
            </a: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723861" y="1651098"/>
            <a:ext cx="308651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Año 2025 Vol. 10 N.º 3 Julio -</a:t>
            </a:r>
            <a:r>
              <a:rPr lang="es-ES"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Septiembre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Córdoba, Argentina</a:t>
            </a:r>
            <a:endParaRPr sz="120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279</Words>
  <Application>Microsoft Office PowerPoint</Application>
  <PresentationFormat>A4 (210 x 297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Marta Guidotti</cp:lastModifiedBy>
  <cp:revision>74</cp:revision>
  <dcterms:created xsi:type="dcterms:W3CDTF">2017-12-14T23:14:33Z</dcterms:created>
  <dcterms:modified xsi:type="dcterms:W3CDTF">2025-06-17T17:36:50Z</dcterms:modified>
</cp:coreProperties>
</file>