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97675" cy="99282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g8vNITcaLq2ExHYX4bPUbDHNr/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3162" y="6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600"/>
            <a:ext cx="4532000" cy="372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50" y="4715900"/>
            <a:ext cx="5438125" cy="44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79750" y="4715900"/>
            <a:ext cx="5438125" cy="44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6513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EBCD550D-739E-4484-BDF0-4CBD722DD0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6858000" cy="2297388"/>
          </a:xfrm>
          <a:prstGeom prst="rect">
            <a:avLst/>
          </a:prstGeom>
        </p:spPr>
      </p:pic>
      <p:pic>
        <p:nvPicPr>
          <p:cNvPr id="85" name="Google Shape;85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39645" y="574934"/>
            <a:ext cx="4867275" cy="1076164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"/>
          <p:cNvPicPr preferRelativeResize="0"/>
          <p:nvPr/>
        </p:nvPicPr>
        <p:blipFill rotWithShape="1">
          <a:blip r:embed="rId5">
            <a:alphaModFix/>
          </a:blip>
          <a:srcRect t="6851"/>
          <a:stretch/>
        </p:blipFill>
        <p:spPr>
          <a:xfrm>
            <a:off x="0" y="8808720"/>
            <a:ext cx="6869008" cy="109728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 txBox="1"/>
          <p:nvPr/>
        </p:nvSpPr>
        <p:spPr>
          <a:xfrm>
            <a:off x="1521927" y="9677400"/>
            <a:ext cx="5362575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r">
              <a:buSzPts val="1000"/>
            </a:pPr>
            <a:r>
              <a:rPr lang="es-ES" sz="1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*Imagen</a:t>
            </a:r>
            <a:r>
              <a:rPr lang="es-E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Río Suquía, Cuidad de Córdoba, Argentina.</a:t>
            </a:r>
            <a:endParaRPr sz="1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47625" y="2093844"/>
            <a:ext cx="6657974" cy="9402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lang="es-ES" sz="11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S" sz="11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S" sz="11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Editorial </a:t>
            </a:r>
          </a:p>
          <a:p>
            <a:pPr marL="720725" lvl="8" indent="-269875" algn="just">
              <a:buSzPts val="1100"/>
              <a:buFont typeface="Arial"/>
              <a:buChar char="•"/>
            </a:pPr>
            <a:r>
              <a:rPr lang="es-ES" sz="1100" dirty="0">
                <a:solidFill>
                  <a:schemeClr val="tx1"/>
                </a:solidFill>
              </a:rPr>
              <a:t>Inteligencia artificial en la salud: el concepto de “LA CONSULTA AUMENTADA”</a:t>
            </a:r>
            <a:r>
              <a:rPr lang="es-ES" sz="900" i="1" dirty="0">
                <a:solidFill>
                  <a:schemeClr val="tx1"/>
                </a:solidFill>
              </a:rPr>
              <a:t> </a:t>
            </a:r>
            <a:r>
              <a:rPr lang="en-US" sz="900" i="1" dirty="0">
                <a:solidFill>
                  <a:schemeClr val="tx1"/>
                </a:solidFill>
              </a:rPr>
              <a:t>Artificial intelligence in healthcare: The Concept of the “Augmented Consultation” </a:t>
            </a:r>
            <a:r>
              <a:rPr lang="es-ES" sz="1100" i="1" dirty="0">
                <a:solidFill>
                  <a:schemeClr val="dk1"/>
                </a:solidFill>
              </a:rPr>
              <a:t>Majul E.</a:t>
            </a:r>
          </a:p>
          <a:p>
            <a:pPr marL="450850" lvl="8" algn="just">
              <a:buSzPts val="1100"/>
            </a:pPr>
            <a:endParaRPr lang="es-ES" sz="1100" dirty="0">
              <a:solidFill>
                <a:schemeClr val="dk1"/>
              </a:solidFill>
            </a:endParaRPr>
          </a:p>
          <a:p>
            <a:pPr marL="0" lvl="0" indent="0" algn="just">
              <a:buSzPts val="1100"/>
              <a:buFont typeface="Arial"/>
              <a:buNone/>
            </a:pPr>
            <a:r>
              <a:rPr lang="es-ES" sz="1100" b="1" dirty="0">
                <a:solidFill>
                  <a:schemeClr val="dk1"/>
                </a:solidFill>
              </a:rPr>
              <a:t> Artículo de Revisión </a:t>
            </a:r>
          </a:p>
          <a:p>
            <a:pPr marL="0" lvl="0" indent="0" algn="just">
              <a:buSzPts val="1100"/>
              <a:buFont typeface="Arial"/>
              <a:buNone/>
            </a:pPr>
            <a:endParaRPr lang="es-ES" sz="1100" b="1" dirty="0">
              <a:solidFill>
                <a:schemeClr val="dk1"/>
              </a:solidFill>
            </a:endParaRPr>
          </a:p>
          <a:p>
            <a:pPr marL="714375" lvl="8" indent="-261937" algn="just">
              <a:buSzPts val="1100"/>
              <a:buFont typeface="Arial"/>
              <a:buChar char="•"/>
            </a:pPr>
            <a:r>
              <a:rPr lang="es-ES" sz="1100" dirty="0">
                <a:solidFill>
                  <a:schemeClr val="tx1"/>
                </a:solidFill>
              </a:rPr>
              <a:t>La adquisición del lenguaje, como predictivo de aprendizajes escolares y variable de inclusión.</a:t>
            </a:r>
            <a:r>
              <a:rPr lang="es-ES" sz="1100" dirty="0">
                <a:solidFill>
                  <a:schemeClr val="dk1"/>
                </a:solidFill>
              </a:rPr>
              <a:t> </a:t>
            </a:r>
            <a:r>
              <a:rPr lang="en-US" sz="900" i="1" dirty="0">
                <a:solidFill>
                  <a:schemeClr val="dk1"/>
                </a:solidFill>
              </a:rPr>
              <a:t>Language acquisition as a predictor of school learning and inclusion variable. </a:t>
            </a:r>
            <a:r>
              <a:rPr lang="es-ES" sz="1100" i="1" dirty="0">
                <a:solidFill>
                  <a:schemeClr val="dk1"/>
                </a:solidFill>
              </a:rPr>
              <a:t>Dalbes M.</a:t>
            </a:r>
          </a:p>
          <a:p>
            <a:pPr marL="452438" lvl="8" algn="just">
              <a:buSzPts val="1100"/>
            </a:pPr>
            <a:endParaRPr lang="es-ES" sz="1100" i="1" dirty="0">
              <a:solidFill>
                <a:schemeClr val="dk1"/>
              </a:solidFill>
            </a:endParaRPr>
          </a:p>
          <a:p>
            <a:pPr algn="just">
              <a:buSzPts val="1100"/>
            </a:pPr>
            <a:r>
              <a:rPr lang="es-ES" sz="1100" b="1" dirty="0">
                <a:solidFill>
                  <a:schemeClr val="dk1"/>
                </a:solidFill>
              </a:rPr>
              <a:t> Artículos Originales </a:t>
            </a:r>
          </a:p>
          <a:p>
            <a:pPr algn="just">
              <a:buSzPts val="1100"/>
            </a:pPr>
            <a:endParaRPr lang="es-ES" sz="1100" b="1" dirty="0">
              <a:solidFill>
                <a:schemeClr val="dk1"/>
              </a:solidFill>
            </a:endParaRPr>
          </a:p>
          <a:p>
            <a:pPr marL="714375" lvl="8" indent="-261937" algn="just">
              <a:buSzPts val="1100"/>
              <a:buFont typeface="Arial"/>
              <a:buChar char="•"/>
            </a:pPr>
            <a:r>
              <a:rPr lang="es-ES" sz="1100" dirty="0">
                <a:solidFill>
                  <a:schemeClr val="dk1"/>
                </a:solidFill>
              </a:rPr>
              <a:t>Aplicación de inteligencia artificial como herramienta para la  optimización en el diagnóstico de melanoma. </a:t>
            </a:r>
            <a:r>
              <a:rPr lang="en-US" sz="900" i="1" dirty="0">
                <a:solidFill>
                  <a:schemeClr val="dk1"/>
                </a:solidFill>
              </a:rPr>
              <a:t>Application of artificial intelligence as a tool for optimization in the diagnosis of melanoma.</a:t>
            </a:r>
            <a:r>
              <a:rPr lang="es-ES" sz="1100" i="1" dirty="0">
                <a:solidFill>
                  <a:schemeClr val="dk1"/>
                </a:solidFill>
              </a:rPr>
              <a:t> Gutiérrez Magaldi I.et al.</a:t>
            </a:r>
          </a:p>
          <a:p>
            <a:pPr marL="452438" lvl="8" algn="just">
              <a:buSzPts val="1100"/>
            </a:pPr>
            <a:endParaRPr lang="es-ES" sz="1100" dirty="0"/>
          </a:p>
          <a:p>
            <a:pPr marL="714375" lvl="8" indent="-261937" algn="just">
              <a:buSzPts val="1100"/>
              <a:buFont typeface="Arial"/>
              <a:buChar char="•"/>
            </a:pPr>
            <a:r>
              <a:rPr lang="es-ES" sz="1100" dirty="0">
                <a:solidFill>
                  <a:schemeClr val="dk1"/>
                </a:solidFill>
              </a:rPr>
              <a:t>Osteotomía medializante de calcáneo mínimamente invasiva (MICO): resultados a mediano plazo.</a:t>
            </a:r>
            <a:r>
              <a:rPr lang="es-ES" sz="11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i="1" dirty="0">
                <a:solidFill>
                  <a:schemeClr val="dk1"/>
                </a:solidFill>
              </a:rPr>
              <a:t>Medial displacement calcaneal osteotomy with minimally invasive surgery (MICO): mid-term results </a:t>
            </a:r>
            <a:r>
              <a:rPr lang="es-ES" sz="900" i="1" dirty="0">
                <a:solidFill>
                  <a:schemeClr val="dk1"/>
                </a:solidFill>
              </a:rPr>
              <a:t>. </a:t>
            </a:r>
            <a:r>
              <a:rPr lang="es-ES" sz="1100" i="1" dirty="0">
                <a:solidFill>
                  <a:schemeClr val="dk1"/>
                </a:solidFill>
              </a:rPr>
              <a:t>Tesio G.L</a:t>
            </a:r>
            <a:r>
              <a:rPr lang="es-ES" sz="11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et al.</a:t>
            </a:r>
          </a:p>
          <a:p>
            <a:pPr marL="452438" lvl="8" algn="just">
              <a:buSzPts val="1100"/>
            </a:pPr>
            <a:endParaRPr lang="es-ES" sz="11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14375" lvl="8" indent="-261937" algn="just">
              <a:buSzPts val="1100"/>
              <a:buFont typeface="Arial"/>
              <a:buChar char="•"/>
            </a:pPr>
            <a:r>
              <a:rPr lang="es-ES" sz="1100" dirty="0">
                <a:solidFill>
                  <a:schemeClr val="dk1"/>
                </a:solidFill>
              </a:rPr>
              <a:t>Utilidad diagnóstica del índice de malignidad de JACOBS I y el sistema de reglas simples del grupo internacional de análisis de tumores de ovario (IOTA) para el diagnóstico de cáncer de ovario. </a:t>
            </a:r>
            <a:r>
              <a:rPr lang="en-US" sz="900" i="1" dirty="0">
                <a:solidFill>
                  <a:schemeClr val="dk1"/>
                </a:solidFill>
              </a:rPr>
              <a:t>Diagnostic utility of the JACOBS malignity index I and the international ovarian tumor analysis group system of simple rules for the diagnosis of ovarian cancer</a:t>
            </a:r>
            <a:r>
              <a:rPr lang="es-ES" sz="900" dirty="0">
                <a:solidFill>
                  <a:schemeClr val="dk1"/>
                </a:solidFill>
              </a:rPr>
              <a:t>. </a:t>
            </a:r>
            <a:r>
              <a:rPr lang="es-ES" sz="1100" i="1" dirty="0">
                <a:solidFill>
                  <a:schemeClr val="dk1"/>
                </a:solidFill>
              </a:rPr>
              <a:t>Melchior A. et al.</a:t>
            </a:r>
          </a:p>
          <a:p>
            <a:pPr marL="452438" lvl="8" algn="just">
              <a:buSzPts val="1100"/>
            </a:pPr>
            <a:endParaRPr lang="es-ES" sz="1100" i="1" dirty="0">
              <a:solidFill>
                <a:schemeClr val="dk1"/>
              </a:solidFill>
            </a:endParaRPr>
          </a:p>
          <a:p>
            <a:pPr marL="714375" lvl="8" indent="1588" algn="just">
              <a:buSzPts val="1100"/>
              <a:buFont typeface="Arial"/>
              <a:buChar char="•"/>
            </a:pPr>
            <a:r>
              <a:rPr lang="es-ES" sz="1100" dirty="0">
                <a:solidFill>
                  <a:schemeClr val="dk1"/>
                </a:solidFill>
              </a:rPr>
              <a:t>Complicaciones materno-neonatales en el periodo expulsivo: análisis comparativo entre cesárea y parto vaginal instrumentado. </a:t>
            </a:r>
            <a:r>
              <a:rPr lang="en-US" sz="900" i="1" dirty="0">
                <a:solidFill>
                  <a:schemeClr val="dk1"/>
                </a:solidFill>
              </a:rPr>
              <a:t>Maternal-neonatal complications in the expulsive period: an comparative analysis of caesarean section and operative vaginal delivery . </a:t>
            </a:r>
            <a:r>
              <a:rPr lang="es-ES" sz="1100" i="1" dirty="0">
                <a:solidFill>
                  <a:schemeClr val="dk1"/>
                </a:solidFill>
              </a:rPr>
              <a:t>Garimanno Bongiorni. et al.</a:t>
            </a:r>
          </a:p>
          <a:p>
            <a:pPr marL="452438" lvl="8" algn="just">
              <a:buSzPts val="1100"/>
            </a:pPr>
            <a:endParaRPr lang="es-ES" sz="1100" i="1" dirty="0">
              <a:solidFill>
                <a:schemeClr val="dk1"/>
              </a:solidFill>
              <a:highlight>
                <a:srgbClr val="FFFF00"/>
              </a:highlight>
            </a:endParaRPr>
          </a:p>
          <a:p>
            <a:pPr marL="714375" lvl="8" indent="-261937" algn="just">
              <a:buSzPts val="1100"/>
              <a:buFont typeface="Arial"/>
              <a:buChar char="•"/>
            </a:pPr>
            <a:r>
              <a:rPr lang="es-ES" sz="1100" dirty="0">
                <a:solidFill>
                  <a:schemeClr val="tx1"/>
                </a:solidFill>
              </a:rPr>
              <a:t>Análisis de la interfaz pilar-núcleos metálicos, confeccionados con diferentes materiales de patrón. </a:t>
            </a:r>
            <a:r>
              <a:rPr lang="en-US" sz="900" i="1" dirty="0">
                <a:solidFill>
                  <a:schemeClr val="tx1"/>
                </a:solidFill>
              </a:rPr>
              <a:t>Analysis of the abutment-metal core interface, made of different pattern materials</a:t>
            </a:r>
            <a:r>
              <a:rPr lang="es-ES" sz="1100" dirty="0">
                <a:solidFill>
                  <a:schemeClr val="tx1"/>
                </a:solidFill>
              </a:rPr>
              <a:t>. </a:t>
            </a:r>
            <a:r>
              <a:rPr lang="es-ES" sz="1100" i="1" dirty="0">
                <a:solidFill>
                  <a:schemeClr val="tx1"/>
                </a:solidFill>
              </a:rPr>
              <a:t>Sorbera J. </a:t>
            </a:r>
            <a:r>
              <a:rPr lang="es-ES" sz="1100" i="1" dirty="0">
                <a:solidFill>
                  <a:schemeClr val="dk1"/>
                </a:solidFill>
              </a:rPr>
              <a:t>A. </a:t>
            </a:r>
          </a:p>
          <a:p>
            <a:pPr marL="452438" lvl="8" algn="just">
              <a:buSzPts val="1100"/>
            </a:pPr>
            <a:endParaRPr lang="es-ES" sz="1100" dirty="0">
              <a:solidFill>
                <a:schemeClr val="dk1"/>
              </a:solidFill>
            </a:endParaRPr>
          </a:p>
          <a:p>
            <a:pPr marL="0" lvl="8" indent="0" algn="just">
              <a:buSzPts val="1100"/>
              <a:buFont typeface="Arial"/>
              <a:buNone/>
            </a:pPr>
            <a:r>
              <a:rPr lang="es-ES" sz="1100" b="1" dirty="0">
                <a:solidFill>
                  <a:schemeClr val="dk1"/>
                </a:solidFill>
              </a:rPr>
              <a:t> Caso Clínico</a:t>
            </a:r>
          </a:p>
          <a:p>
            <a:pPr marL="0" lvl="8" indent="0" algn="just">
              <a:buSzPts val="1100"/>
              <a:buFont typeface="Arial"/>
              <a:buNone/>
            </a:pPr>
            <a:endParaRPr lang="es-ES" sz="11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14375" lvl="8" indent="-261937" algn="just">
              <a:buSzPts val="1100"/>
              <a:buFont typeface="Arial"/>
              <a:buChar char="•"/>
            </a:pPr>
            <a:r>
              <a:rPr lang="es-ES" sz="1100" dirty="0">
                <a:solidFill>
                  <a:schemeClr val="dk1"/>
                </a:solidFill>
              </a:rPr>
              <a:t>Mal de Pott en paciente con dorsalgia crónica. </a:t>
            </a:r>
            <a:r>
              <a:rPr lang="en-US" sz="900" i="1" dirty="0">
                <a:solidFill>
                  <a:schemeClr val="dk1"/>
                </a:solidFill>
              </a:rPr>
              <a:t>Pott's disease in a patient with chronic back pain. </a:t>
            </a:r>
            <a:r>
              <a:rPr lang="es-ES" sz="1100" i="1" dirty="0">
                <a:solidFill>
                  <a:schemeClr val="tx1"/>
                </a:solidFill>
              </a:rPr>
              <a:t>Arn. </a:t>
            </a:r>
            <a:r>
              <a:rPr lang="es-ES" sz="1100" i="1" dirty="0">
                <a:solidFill>
                  <a:schemeClr val="dk1"/>
                </a:solidFill>
              </a:rPr>
              <a:t>S.B. et al.</a:t>
            </a:r>
          </a:p>
          <a:p>
            <a:pPr lvl="8" algn="just">
              <a:buSzPts val="1100"/>
            </a:pPr>
            <a:r>
              <a:rPr lang="es-ES" sz="1100" i="1" dirty="0">
                <a:solidFill>
                  <a:schemeClr val="dk1"/>
                </a:solidFill>
              </a:rPr>
              <a:t> </a:t>
            </a:r>
            <a:r>
              <a:rPr lang="es-ES" sz="1100" b="1" dirty="0">
                <a:solidFill>
                  <a:schemeClr val="dk1"/>
                </a:solidFill>
              </a:rPr>
              <a:t>Árbitros</a:t>
            </a:r>
          </a:p>
          <a:p>
            <a:pPr marL="542925" lvl="8" algn="just">
              <a:buSzPts val="1100"/>
              <a:buFont typeface="Arial"/>
              <a:buChar char="•"/>
            </a:pPr>
            <a:r>
              <a:rPr lang="es-ES" sz="1100" dirty="0">
                <a:solidFill>
                  <a:schemeClr val="dk1"/>
                </a:solidFill>
              </a:rPr>
              <a:t>    </a:t>
            </a:r>
            <a:r>
              <a:rPr lang="es-ES" sz="1100" dirty="0">
                <a:solidFill>
                  <a:schemeClr val="tx1"/>
                </a:solidFill>
              </a:rPr>
              <a:t>Árbitros de los trabajos año 2024</a:t>
            </a:r>
          </a:p>
          <a:p>
            <a:pPr marL="542925" marR="0" lvl="1" indent="-9207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1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3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3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4135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S" sz="11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                       </a:t>
            </a: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5093315" y="9161076"/>
            <a:ext cx="1276496" cy="27699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ISSN 2545-8302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0" y="90101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/>
          <p:nvPr/>
        </p:nvSpPr>
        <p:spPr>
          <a:xfrm flipH="1">
            <a:off x="5044439" y="0"/>
            <a:ext cx="176593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 sz="1800" b="0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ISSN 2545-8302</a:t>
            </a:r>
            <a:endParaRPr sz="1400" b="0" i="0" u="none" strike="noStrike" cap="none" dirty="0">
              <a:solidFill>
                <a:schemeClr val="bg1"/>
              </a:solidFill>
              <a:sym typeface="Arial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3723861" y="1651098"/>
            <a:ext cx="3086514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s-AR" sz="1200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200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Año 2025 Vol. 10 N.º 2 Abril -Junio</a:t>
            </a:r>
            <a:endParaRPr dirty="0">
              <a:solidFill>
                <a:schemeClr val="bg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                     Córdoba, Argentina</a:t>
            </a:r>
            <a:endParaRPr sz="1200" i="0" u="none" strike="noStrike" cap="none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1891</TotalTime>
  <Words>355</Words>
  <Application>Microsoft Office PowerPoint</Application>
  <PresentationFormat>A4 (210 x 297 mm)</PresentationFormat>
  <Paragraphs>40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Marta Guidotti</cp:lastModifiedBy>
  <cp:revision>59</cp:revision>
  <dcterms:created xsi:type="dcterms:W3CDTF">2017-12-14T23:14:33Z</dcterms:created>
  <dcterms:modified xsi:type="dcterms:W3CDTF">2025-03-31T16:11:02Z</dcterms:modified>
</cp:coreProperties>
</file>