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8vNITcaLq2ExHYX4bPUbDHNr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16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BCD550D-739E-4484-BDF0-4CBD722DD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2297388"/>
          </a:xfrm>
          <a:prstGeom prst="rect">
            <a:avLst/>
          </a:prstGeom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9645" y="574934"/>
            <a:ext cx="4867275" cy="1076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 t="6851"/>
          <a:stretch/>
        </p:blipFill>
        <p:spPr>
          <a:xfrm>
            <a:off x="0" y="8808720"/>
            <a:ext cx="6869008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521927" y="9677400"/>
            <a:ext cx="536257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r">
              <a:buSzPts val="1000"/>
            </a:pP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*Imagen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Río Suquía, Cuidad de Córdoba, Argentina.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7625" y="2093844"/>
            <a:ext cx="6657974" cy="940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s-ES"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</a:p>
          <a:p>
            <a:pPr marL="720725" lvl="8" indent="-269875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Inteligencia artificial en la salud: el concepto de “LA CONSULTA AUMENTADA”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n-US" sz="900" i="1" dirty="0">
                <a:solidFill>
                  <a:schemeClr val="tx1"/>
                </a:solidFill>
              </a:rPr>
              <a:t>Artificial intelligence in healthcare: The Concept of the “Augmented Consultation” </a:t>
            </a:r>
            <a:r>
              <a:rPr lang="es-ES" sz="1100" i="1" dirty="0">
                <a:solidFill>
                  <a:schemeClr val="dk1"/>
                </a:solidFill>
              </a:rPr>
              <a:t>Majul E.</a:t>
            </a:r>
          </a:p>
          <a:p>
            <a:pPr marL="450850" lvl="8" algn="just">
              <a:buSzPts val="1100"/>
            </a:pPr>
            <a:endParaRPr lang="es-ES" sz="1100" dirty="0">
              <a:solidFill>
                <a:schemeClr val="dk1"/>
              </a:solidFill>
            </a:endParaRPr>
          </a:p>
          <a:p>
            <a:pPr marL="0" lvl="0" indent="0" algn="just">
              <a:buSzPts val="1100"/>
              <a:buFont typeface="Arial"/>
              <a:buNone/>
            </a:pPr>
            <a:r>
              <a:rPr lang="es-ES" sz="1100" b="1" dirty="0">
                <a:solidFill>
                  <a:schemeClr val="dk1"/>
                </a:solidFill>
              </a:rPr>
              <a:t> Artículo de Revisión </a:t>
            </a:r>
          </a:p>
          <a:p>
            <a:pPr marL="0" lvl="0" indent="0" algn="just">
              <a:buSzPts val="1100"/>
              <a:buFont typeface="Arial"/>
              <a:buNone/>
            </a:pPr>
            <a:endParaRPr lang="es-ES" sz="1100" b="1" dirty="0">
              <a:solidFill>
                <a:schemeClr val="dk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La adquisición del lenguaje, como predictivo de aprendizajes escolares y variable de inclusión.</a:t>
            </a:r>
            <a:r>
              <a:rPr lang="es-ES" sz="1100" dirty="0">
                <a:solidFill>
                  <a:schemeClr val="dk1"/>
                </a:solidFill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Language acquisition as a predictor of school learning and inclusion variable. </a:t>
            </a:r>
            <a:r>
              <a:rPr lang="es-ES" sz="1100" i="1" dirty="0">
                <a:solidFill>
                  <a:schemeClr val="dk1"/>
                </a:solidFill>
              </a:rPr>
              <a:t>Dalbes M.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algn="just">
              <a:buSzPts val="1100"/>
            </a:pPr>
            <a:r>
              <a:rPr lang="es-ES" sz="1100" b="1" dirty="0">
                <a:solidFill>
                  <a:schemeClr val="dk1"/>
                </a:solidFill>
              </a:rPr>
              <a:t> Artículos Originales </a:t>
            </a:r>
          </a:p>
          <a:p>
            <a:pPr algn="just">
              <a:buSzPts val="1100"/>
            </a:pPr>
            <a:endParaRPr lang="es-ES" sz="1100" b="1" dirty="0">
              <a:solidFill>
                <a:schemeClr val="dk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Aplicación de inteligencia artificial como herramienta para la  optimización en el diagnóstico de melanoma. </a:t>
            </a:r>
            <a:r>
              <a:rPr lang="en-US" sz="900" i="1" dirty="0">
                <a:solidFill>
                  <a:schemeClr val="dk1"/>
                </a:solidFill>
              </a:rPr>
              <a:t>Application of artificial intelligence as a tool for optimization in the diagnosis of melanoma.</a:t>
            </a:r>
            <a:r>
              <a:rPr lang="es-ES" sz="1100" i="1" dirty="0">
                <a:solidFill>
                  <a:schemeClr val="dk1"/>
                </a:solidFill>
              </a:rPr>
              <a:t> Gutiérrez Magaldi I.et al.</a:t>
            </a:r>
          </a:p>
          <a:p>
            <a:pPr marL="452438" lvl="8" algn="just">
              <a:buSzPts val="1100"/>
            </a:pPr>
            <a:endParaRPr lang="es-ES" sz="1100" dirty="0"/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Osteotomía medializante de calcáneo mínimamente invasiva (MICO): resultados a mediano plazo.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Medial displacement calcaneal osteotomy with minimally invasive surgery (MICO): mid-term results </a:t>
            </a:r>
            <a:r>
              <a:rPr lang="es-ES" sz="900" i="1" dirty="0">
                <a:solidFill>
                  <a:schemeClr val="dk1"/>
                </a:solidFill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Tesio G.L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</a:p>
          <a:p>
            <a:pPr marL="452438" lvl="8" algn="just">
              <a:buSzPts val="1100"/>
            </a:pPr>
            <a:endParaRPr lang="es-ES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Utilidad diagnóstica del índice de malignidad de JACOBS I y el sistema de reglas simples del grupo internacional de análisis de tumores de ovario (IOTA) para el diagnóstico de cáncer de ovario. </a:t>
            </a:r>
            <a:r>
              <a:rPr lang="en-US" sz="900" i="1" dirty="0">
                <a:solidFill>
                  <a:schemeClr val="dk1"/>
                </a:solidFill>
              </a:rPr>
              <a:t>Diagnostic utility of the JACOBS malignity index I and the international ovarian tumor analysis group system of simple rules for the diagnosis of ovarian cancer</a:t>
            </a:r>
            <a:r>
              <a:rPr lang="es-ES" sz="900" dirty="0">
                <a:solidFill>
                  <a:schemeClr val="dk1"/>
                </a:solidFill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Melchior A.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714375" lvl="8" indent="1588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Complicaciones materno-neonatales en el periodo expulsivo: análisis comparativo entre cesárea y parto vaginal instrumentado. </a:t>
            </a:r>
            <a:r>
              <a:rPr lang="en-US" sz="900" i="1" dirty="0">
                <a:solidFill>
                  <a:schemeClr val="dk1"/>
                </a:solidFill>
              </a:rPr>
              <a:t>Maternal-neonatal complications in the expulsive period: an comparative analysis of caesarean section and operative vaginal delivery . </a:t>
            </a:r>
            <a:r>
              <a:rPr lang="es-ES" sz="1100" i="1" dirty="0">
                <a:solidFill>
                  <a:schemeClr val="dk1"/>
                </a:solidFill>
              </a:rPr>
              <a:t>Garimanno Bongiorni.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Análisis de la interfaz pilar-núcleos metálicos, confeccionados con diferentes materiales de patrón. </a:t>
            </a:r>
            <a:r>
              <a:rPr lang="en-US" sz="900" i="1" dirty="0">
                <a:solidFill>
                  <a:schemeClr val="tx1"/>
                </a:solidFill>
              </a:rPr>
              <a:t>Analysis of the abutment-metal core interface, made of different pattern materials</a:t>
            </a:r>
            <a:r>
              <a:rPr lang="es-ES" sz="1100" dirty="0">
                <a:solidFill>
                  <a:schemeClr val="tx1"/>
                </a:solidFill>
              </a:rPr>
              <a:t>. </a:t>
            </a:r>
            <a:r>
              <a:rPr lang="es-ES" sz="1100" i="1" dirty="0">
                <a:solidFill>
                  <a:schemeClr val="tx1"/>
                </a:solidFill>
              </a:rPr>
              <a:t>Sorbera J. </a:t>
            </a:r>
            <a:r>
              <a:rPr lang="es-ES" sz="1100" i="1" dirty="0">
                <a:solidFill>
                  <a:schemeClr val="dk1"/>
                </a:solidFill>
              </a:rPr>
              <a:t>A. </a:t>
            </a:r>
          </a:p>
          <a:p>
            <a:pPr marL="452438" lvl="8" algn="just">
              <a:buSzPts val="1100"/>
            </a:pPr>
            <a:endParaRPr lang="es-ES" sz="1100" dirty="0">
              <a:solidFill>
                <a:schemeClr val="dk1"/>
              </a:solidFill>
            </a:endParaRPr>
          </a:p>
          <a:p>
            <a:pPr marL="0" lvl="8" indent="0" algn="just">
              <a:buSzPts val="1100"/>
              <a:buFont typeface="Arial"/>
              <a:buNone/>
            </a:pPr>
            <a:r>
              <a:rPr lang="es-ES" sz="1100" b="1" dirty="0">
                <a:solidFill>
                  <a:schemeClr val="dk1"/>
                </a:solidFill>
              </a:rPr>
              <a:t> Caso Clínico</a:t>
            </a:r>
          </a:p>
          <a:p>
            <a:pPr marL="0" lvl="8" indent="0" algn="just">
              <a:buSzPts val="1100"/>
              <a:buFont typeface="Arial"/>
              <a:buNone/>
            </a:pPr>
            <a:endParaRPr lang="es-ES"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Mal de Pott en paciente con dorsalgia crónica. </a:t>
            </a:r>
            <a:r>
              <a:rPr lang="en-US" sz="900" i="1" dirty="0">
                <a:solidFill>
                  <a:schemeClr val="dk1"/>
                </a:solidFill>
              </a:rPr>
              <a:t>Pott's disease in a patient with chronic back pain. </a:t>
            </a:r>
            <a:r>
              <a:rPr lang="es-ES" sz="1100" i="1" dirty="0">
                <a:solidFill>
                  <a:schemeClr val="tx1"/>
                </a:solidFill>
              </a:rPr>
              <a:t>Arn. </a:t>
            </a:r>
            <a:r>
              <a:rPr lang="es-ES" sz="1100" i="1" dirty="0">
                <a:solidFill>
                  <a:schemeClr val="dk1"/>
                </a:solidFill>
              </a:rPr>
              <a:t>S.B. et al.</a:t>
            </a:r>
          </a:p>
          <a:p>
            <a:pPr lvl="8" algn="just">
              <a:buSzPts val="1100"/>
            </a:pPr>
            <a:r>
              <a:rPr lang="es-ES" sz="1100" i="1" dirty="0">
                <a:solidFill>
                  <a:schemeClr val="dk1"/>
                </a:solidFill>
              </a:rPr>
              <a:t> </a:t>
            </a:r>
            <a:r>
              <a:rPr lang="es-ES" sz="1100" b="1" dirty="0">
                <a:solidFill>
                  <a:schemeClr val="dk1"/>
                </a:solidFill>
              </a:rPr>
              <a:t>Árbitros</a:t>
            </a:r>
          </a:p>
          <a:p>
            <a:pPr marL="542925" lvl="8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    </a:t>
            </a:r>
            <a:r>
              <a:rPr lang="es-ES" sz="1100" dirty="0">
                <a:solidFill>
                  <a:schemeClr val="tx1"/>
                </a:solidFill>
              </a:rPr>
              <a:t>Árbitros de los trabajos año 2024</a:t>
            </a:r>
          </a:p>
          <a:p>
            <a:pPr marL="542925" marR="0" lvl="1" indent="-920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400" b="0" i="0" u="none" strike="noStrike" cap="none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723861" y="1651098"/>
            <a:ext cx="308651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AR" sz="12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120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Año 2025 Vol. 10 N.º 2 Abril -Junio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                Córdoba, Argentina</a:t>
            </a:r>
            <a:endParaRPr sz="120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355</Words>
  <Application>Microsoft Office PowerPoint</Application>
  <PresentationFormat>A4 (210 x 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 Guidotti</cp:lastModifiedBy>
  <cp:revision>59</cp:revision>
  <dcterms:created xsi:type="dcterms:W3CDTF">2017-12-14T23:14:33Z</dcterms:created>
  <dcterms:modified xsi:type="dcterms:W3CDTF">2025-03-31T16:11:02Z</dcterms:modified>
</cp:coreProperties>
</file>