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8vNITcaLq2ExHYX4bPUbDHNr/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2958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600"/>
            <a:ext cx="4532000" cy="372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1970" y="309056"/>
            <a:ext cx="4771036" cy="127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t="6851"/>
          <a:stretch/>
        </p:blipFill>
        <p:spPr>
          <a:xfrm>
            <a:off x="0" y="8808720"/>
            <a:ext cx="6869008" cy="109728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/>
          <p:nvPr/>
        </p:nvSpPr>
        <p:spPr>
          <a:xfrm>
            <a:off x="-436866" y="2200706"/>
            <a:ext cx="6902924" cy="15917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2" anchor="t" anchorCtr="0">
            <a:spAutoFit/>
          </a:bodyPr>
          <a:lstStyle/>
          <a:p>
            <a:pPr marL="0"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r>
              <a:rPr lang="es-ES" sz="10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Editorial </a:t>
            </a:r>
          </a:p>
          <a:p>
            <a:pPr marL="720725" lvl="8" algn="just">
              <a:buSzPts val="1100"/>
              <a:buFont typeface="Arial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Integrando saberes y gestando nuevas oportunidades para la educación    odontológica</a:t>
            </a:r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 knowledge and creating new opportunities for dental education. </a:t>
            </a:r>
            <a:r>
              <a:rPr lang="en-US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Zemel</a:t>
            </a: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M.G.E</a:t>
            </a:r>
          </a:p>
          <a:p>
            <a:pPr marL="720725" lvl="8" algn="just">
              <a:buSzPts val="1100"/>
            </a:pPr>
            <a:endParaRPr lang="en-U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0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                    Artículo original</a:t>
            </a:r>
            <a:endParaRPr lang="es-ES" sz="1000" b="0" i="1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720725" lvl="8" algn="just">
              <a:buSzPts val="1100"/>
              <a:buFont typeface="Arial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Investigación en salud bucodental: tendencias, desafíos y direcciones futuras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Health Research: Trends, challenges, and future directions.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Mariño R.</a:t>
            </a:r>
          </a:p>
          <a:p>
            <a:pPr marL="450850" lvl="8" algn="just">
              <a:buSzPts val="1100"/>
            </a:pPr>
            <a:endParaRPr lang="es-E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Aplicación de la simulación háptica en la educación odontológica. 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Advancing dental education through haptic simulation. </a:t>
            </a:r>
            <a:r>
              <a:rPr lang="es-E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Ikeda-Artacho M.C.</a:t>
            </a:r>
          </a:p>
          <a:p>
            <a:pPr marL="452438" lvl="8" algn="just">
              <a:buSzPts val="1100"/>
            </a:pPr>
            <a:endParaRPr lang="es-ES" sz="900" b="0" i="1" u="none" strike="noStrike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714375" lvl="8" algn="just">
              <a:buSzPts val="1100"/>
              <a:buFont typeface="Arial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 del odontopediatra en la detección del maltrato infantil: revisión sistemática. 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of the pediatric dentist in the detection of child abuse: systematic review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Ioverno</a:t>
            </a:r>
            <a:r>
              <a:rPr lang="es-E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L.A  et al.</a:t>
            </a:r>
          </a:p>
          <a:p>
            <a:pPr marL="452438" lvl="8" algn="just">
              <a:buSzPts val="1100"/>
            </a:pPr>
            <a:endParaRPr lang="es-ES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Aprender anatomía mediante el metaverso de la Universidad. 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 anatomy through the University metaverse. </a:t>
            </a:r>
            <a:r>
              <a:rPr lang="en-US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Schezzler</a:t>
            </a: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R.L </a:t>
            </a:r>
            <a:r>
              <a:rPr lang="es-E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</a:p>
          <a:p>
            <a:pPr marL="452438" lvl="8" algn="just">
              <a:buSzPts val="1100"/>
            </a:pPr>
            <a:endParaRPr lang="es-ES" sz="900" i="1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de la penetración de un sellador </a:t>
            </a:r>
            <a:r>
              <a:rPr lang="es-ES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biocerámico</a:t>
            </a: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túbulos dentinarios activado por transportadores.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of the penetration of a bio-ceramic sealer into dentin tubules activated by carriers. </a:t>
            </a:r>
            <a:r>
              <a:rPr lang="en-US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Cardú</a:t>
            </a: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M.F </a:t>
            </a:r>
            <a:r>
              <a:rPr lang="es-E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900" i="1" dirty="0">
              <a:solidFill>
                <a:schemeClr val="dk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8" algn="just" rtl="0">
              <a:lnSpc>
                <a:spcPct val="100000"/>
              </a:lnSpc>
              <a:spcAft>
                <a:spcPts val="0"/>
              </a:spcAft>
              <a:buNone/>
            </a:pPr>
            <a:endParaRPr lang="es-ES" sz="800" b="1" i="0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714375" lvl="8" algn="just">
              <a:buSzPts val="1100"/>
              <a:buFont typeface="Arial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Visibilizando la discapacidad: Integración docencia-extensión desde la carrera de grado de odontología de la Universidad</a:t>
            </a:r>
            <a:r>
              <a:rPr lang="es-ES" sz="800" b="0" i="1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disability visible: Integration of teaching and extension          from the dental degree course at university.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Scagnet</a:t>
            </a:r>
            <a:r>
              <a:rPr lang="es-E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G. </a:t>
            </a:r>
            <a:r>
              <a:rPr lang="es-ES" sz="900" b="0" i="1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et al.</a:t>
            </a:r>
          </a:p>
          <a:p>
            <a:pPr marL="452438" lvl="8" algn="just">
              <a:buSzPts val="1100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Influencias de las barreras de accesibilidad en pacientes de un centro odontológico universitario.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Influences of accessibility barriers in patients of a university dental center.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Zemel</a:t>
            </a:r>
            <a:r>
              <a:rPr lang="es-E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M. et al.</a:t>
            </a:r>
          </a:p>
          <a:p>
            <a:pPr marL="714375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de rehabilitación oral del adulto mayor. 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Rehabilitation Program for the Elderly.</a:t>
            </a:r>
            <a:r>
              <a:rPr lang="es-ES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Sorbera</a:t>
            </a:r>
            <a:r>
              <a:rPr lang="es-E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J.A. et al.</a:t>
            </a:r>
          </a:p>
          <a:p>
            <a:pPr marL="714375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 en las decisiones terapéuticas odontológicas respecto a osteonecrosis maxilar asociada a medicación (ONMM).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dental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therapeutic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osteonecrosis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jaw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(MRONJ). </a:t>
            </a:r>
            <a:r>
              <a:rPr lang="es-E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Picardo S.N.et al.</a:t>
            </a:r>
          </a:p>
          <a:p>
            <a:pPr marL="714375" lvl="8" algn="just">
              <a:buSzPts val="1100"/>
              <a:buFont typeface="Arial"/>
              <a:buChar char="•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endParaRPr lang="es-E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Promoción de salud bucal en población con discapacidad. 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 of oral health in the disabled population. </a:t>
            </a:r>
            <a:r>
              <a:rPr lang="en-US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Lagonero</a:t>
            </a: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A. C. et al.</a:t>
            </a:r>
            <a:r>
              <a:rPr lang="es-ES" sz="9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714375" lvl="8" algn="just">
              <a:buSzPts val="1100"/>
            </a:pPr>
            <a:r>
              <a:rPr lang="es-ES" sz="8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es-E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Autopsia </a:t>
            </a:r>
            <a:r>
              <a:rPr lang="es-ES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odontolegal</a:t>
            </a: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revisión de las limitaciones     técnicas y sus posibles soluciones. 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autopsy: review of technical limitations and their possible      solutions.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Heit</a:t>
            </a: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O. et al.</a:t>
            </a:r>
          </a:p>
          <a:p>
            <a:pPr marL="452438" lvl="8" algn="just">
              <a:buSzPts val="1100"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 de investigación nacional del nivel de conocimiento docente sobre cáncer oral. 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research proposal on the level of knowledge among faculty about oral cancer.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Romero A. et al.</a:t>
            </a:r>
          </a:p>
          <a:p>
            <a:pPr marL="452438" lvl="8" algn="just">
              <a:buSzPts val="1100"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Historias que curan: El futuro de la documentación odontológica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Healing Stories: The Future of Dental Documentation. </a:t>
            </a: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Pintos P.M et al.</a:t>
            </a:r>
          </a:p>
          <a:p>
            <a:pPr marL="452438" lvl="8" algn="just">
              <a:buSzPts val="1100"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Aplicación de la IA en la histología educativa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Application of AI in educational histology. </a:t>
            </a:r>
            <a:r>
              <a:rPr lang="en-US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Iacoi</a:t>
            </a: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M. et al.</a:t>
            </a:r>
          </a:p>
          <a:p>
            <a:pPr marL="714375" lvl="8" algn="just">
              <a:buSzPts val="1100"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Periodontitis en pacientes con artritis reumatoidea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Periodontitis in patients with rheumatoid arthritis</a:t>
            </a: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Felkar</a:t>
            </a: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S.A. et al.</a:t>
            </a:r>
          </a:p>
          <a:p>
            <a:pPr marL="714375" lvl="8" algn="just">
              <a:buSzPts val="1100"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algn="just">
              <a:buSzPts val="1100"/>
              <a:buFont typeface="Arial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Caracterización clínica bucodental y sociodemográfica de una comunidad vulnerable .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Clinical, oral and sociodemographic characterization of a vulnerable community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Cerdán Puma  S.L. et al.</a:t>
            </a:r>
          </a:p>
          <a:p>
            <a:pPr marL="714375" lvl="8" algn="just">
              <a:buSzPts val="1100"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ts val="1100"/>
            </a:pPr>
            <a:r>
              <a:rPr lang="es-ES" sz="9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s-ES" sz="1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clínico</a:t>
            </a:r>
          </a:p>
          <a:p>
            <a:pPr marL="714375" lvl="8" algn="just">
              <a:buSzPts val="1100"/>
              <a:buFont typeface="Arial" panose="020B0604020202020204" pitchFamily="34" charset="0"/>
              <a:buChar char="•"/>
            </a:pP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Carcinoma escamoso </a:t>
            </a:r>
            <a:r>
              <a:rPr lang="es-ES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basaloide</a:t>
            </a: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cavidad oral. Reporte de un caso. 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Basaloid squamous carcinoma of the oral cavity. Case report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Echezarreta</a:t>
            </a:r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M.B .et al.   </a:t>
            </a:r>
          </a:p>
          <a:p>
            <a:pPr marL="714375" lvl="8" algn="just">
              <a:buSzPts val="1100"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lvl="8" algn="just">
              <a:buSzPts val="1100"/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Carta al editor</a:t>
            </a:r>
          </a:p>
          <a:p>
            <a:pPr marL="714375" lvl="8" algn="just">
              <a:buSzPts val="1100"/>
              <a:buFont typeface="Arial"/>
              <a:buChar char="•"/>
            </a:pPr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Primeras jornadas odontológicas universitarias de la unidad de vinculación académica de odontología del consejo de rectores de universidades privadas de Argentina: un espacio para el encuentro, el intercambio y el enriquecimiento.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dental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congress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unidad de vinculación académica de odontología del consejo de rectores de universidades privadas de Argentina: a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encounter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enrichment</a:t>
            </a:r>
            <a:r>
              <a:rPr lang="es-E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Ulloque M.J.</a:t>
            </a:r>
          </a:p>
          <a:p>
            <a:pPr marL="452438" lvl="8" algn="just">
              <a:buSzPts val="1100"/>
            </a:pPr>
            <a:endParaRPr lang="es-ES" sz="9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n-US" sz="100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100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100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endParaRPr lang="es-ES" sz="100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8" algn="just">
              <a:buSzPts val="1100"/>
            </a:pPr>
            <a:endParaRPr lang="es-ES" sz="1000" b="0" i="1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52438" lvl="8" algn="just">
              <a:spcBef>
                <a:spcPts val="400"/>
              </a:spcBef>
              <a:buSzPts val="1100"/>
            </a:pPr>
            <a:r>
              <a:rPr lang="es-ES" sz="1000" b="1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      </a:t>
            </a:r>
            <a:endParaRPr lang="es-ES" sz="1000" b="0" i="0" u="none" strike="noStrike" cap="none" dirty="0">
              <a:solidFill>
                <a:schemeClr val="dk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50850" lvl="6" algn="just">
              <a:buSzPts val="1100"/>
            </a:pPr>
            <a:endParaRPr lang="es-ES" sz="100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7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1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       </a:t>
            </a:r>
            <a:endParaRPr sz="1000" b="0" i="0" u="none" strike="noStrike" cap="non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000" b="1" i="0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0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171450" marR="0" lvl="1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b="1" i="0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1" indent="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000" b="0" i="1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1" indent="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000" b="0" i="1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54135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000" b="0" i="1" u="none" strike="noStrike" cap="non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                                                                                                     </a:t>
            </a:r>
            <a:endParaRPr sz="10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0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5093315" y="9161076"/>
            <a:ext cx="1276496" cy="276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ISSN 2545-8302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0" y="9010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838700" y="228600"/>
            <a:ext cx="162813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 flipH="1">
            <a:off x="5044439" y="0"/>
            <a:ext cx="176593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1800"/>
            </a:pPr>
            <a:r>
              <a:rPr lang="es-AR" dirty="0">
                <a:solidFill>
                  <a:schemeClr val="tx1"/>
                </a:solidFill>
              </a:rPr>
              <a:t>ISSN 2545-8302</a:t>
            </a:r>
            <a:r>
              <a:rPr lang="es-ES" sz="1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1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3575539" y="1438616"/>
            <a:ext cx="3282462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es-ES" sz="12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            </a:t>
            </a:r>
            <a:r>
              <a:rPr lang="es-ES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Año 2025 Vol. 10 N° 1 Enero-Marzo</a:t>
            </a:r>
          </a:p>
          <a:p>
            <a:pPr algn="just"/>
            <a:r>
              <a:rPr lang="es-ES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             Córdoba, Argentina</a:t>
            </a:r>
            <a:r>
              <a:rPr lang="es-ES" sz="1200" b="1" i="0" u="none" strike="noStrike" cap="none" dirty="0">
                <a:solidFill>
                  <a:schemeClr val="bg1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  <a:endParaRPr sz="1200" dirty="0">
              <a:solidFill>
                <a:schemeClr val="bg1"/>
              </a:solidFill>
              <a:highlight>
                <a:srgbClr val="0000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                  </a:t>
            </a:r>
            <a:endParaRPr sz="12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B085DA32-2586-4605-860B-E898A24F35A4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 rot="-1500000">
            <a:off x="-57910" y="366528"/>
            <a:ext cx="2040540" cy="460693"/>
          </a:xfrm>
          <a:prstGeom prst="rect">
            <a:avLst/>
          </a:prstGeom>
          <a:effectLst>
            <a:outerShdw blurRad="50800" dist="50800" dir="6900000" algn="ctr" rotWithShape="0">
              <a:srgbClr val="000000">
                <a:alpha val="94000"/>
              </a:srgbClr>
            </a:outerShdw>
            <a:softEdge rad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636</Words>
  <Application>Microsoft Office PowerPoint</Application>
  <PresentationFormat>A4 (210 x 297 mm)</PresentationFormat>
  <Paragraphs>148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Marta Guidotti</cp:lastModifiedBy>
  <cp:revision>93</cp:revision>
  <dcterms:created xsi:type="dcterms:W3CDTF">2017-12-14T23:14:33Z</dcterms:created>
  <dcterms:modified xsi:type="dcterms:W3CDTF">2024-12-17T15:51:28Z</dcterms:modified>
</cp:coreProperties>
</file>