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97675" cy="99282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g8vNITcaLq2ExHYX4bPUbDHNr/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2" d="100"/>
          <a:sy n="82" d="100"/>
        </p:scale>
        <p:origin x="2958" y="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600"/>
            <a:ext cx="4532000" cy="372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50" y="4715900"/>
            <a:ext cx="5438125" cy="44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79750" y="4715900"/>
            <a:ext cx="5438125" cy="44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6513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01970" y="309056"/>
            <a:ext cx="4771036" cy="127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"/>
          <p:cNvPicPr preferRelativeResize="0"/>
          <p:nvPr/>
        </p:nvPicPr>
        <p:blipFill rotWithShape="1">
          <a:blip r:embed="rId4">
            <a:alphaModFix/>
          </a:blip>
          <a:srcRect t="6851"/>
          <a:stretch/>
        </p:blipFill>
        <p:spPr>
          <a:xfrm>
            <a:off x="0" y="8808720"/>
            <a:ext cx="6869008" cy="109728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"/>
          <p:cNvSpPr txBox="1"/>
          <p:nvPr/>
        </p:nvSpPr>
        <p:spPr>
          <a:xfrm>
            <a:off x="-436866" y="2200706"/>
            <a:ext cx="6902924" cy="15917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2" anchor="t" anchorCtr="0">
            <a:spAutoFit/>
          </a:bodyPr>
          <a:lstStyle/>
          <a:p>
            <a:pPr marL="0" marR="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S" sz="11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 </a:t>
            </a:r>
            <a:r>
              <a:rPr lang="es-ES" sz="1000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Editorial </a:t>
            </a:r>
          </a:p>
          <a:p>
            <a:pPr marL="720725" lvl="8" algn="just">
              <a:buSzPts val="1100"/>
              <a:buFont typeface="Arial"/>
              <a:buChar char="•"/>
            </a:pPr>
            <a:r>
              <a:rPr lang="es-E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Integrando saberes y gestando nuevas oportunidades para la educación    odontológica</a:t>
            </a:r>
            <a:r>
              <a:rPr lang="it-IT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Integrating knowledge and creating new opportunities for dental education. </a:t>
            </a:r>
            <a:r>
              <a:rPr lang="en-US" sz="9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Zemel</a:t>
            </a:r>
            <a:r>
              <a:rPr lang="en-US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M.G.E</a:t>
            </a:r>
          </a:p>
          <a:p>
            <a:pPr marL="720725" lvl="8" algn="just">
              <a:buSzPts val="1100"/>
            </a:pPr>
            <a:endParaRPr lang="en-U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S" sz="1000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                    Artículo original</a:t>
            </a:r>
            <a:endParaRPr lang="es-ES" sz="1000" b="0" i="1" u="none" strike="noStrike" cap="none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720725" lvl="8" algn="just">
              <a:buSzPts val="1100"/>
              <a:buFont typeface="Arial"/>
              <a:buChar char="•"/>
            </a:pPr>
            <a:r>
              <a:rPr lang="es-E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Investigación en salud bucodental: tendencias, desafíos y direcciones futuras</a:t>
            </a:r>
            <a:r>
              <a:rPr lang="es-E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Health Research: Trends, challenges, and future directions.</a:t>
            </a:r>
            <a:r>
              <a:rPr lang="es-E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Mariño R.</a:t>
            </a:r>
          </a:p>
          <a:p>
            <a:pPr marL="450850" lvl="8" algn="just">
              <a:buSzPts val="1100"/>
            </a:pPr>
            <a:endParaRPr lang="es-ES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8" algn="just">
              <a:buSzPts val="1100"/>
              <a:buFont typeface="Arial"/>
              <a:buChar char="•"/>
            </a:pPr>
            <a:r>
              <a:rPr lang="es-E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Aplicación de la simulación háptica en la educación odontológica. </a:t>
            </a:r>
            <a:r>
              <a:rPr lang="en-U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Advancing dental education through haptic simulation. </a:t>
            </a:r>
            <a:r>
              <a:rPr lang="es-ES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Ikeda-Artacho M.C.</a:t>
            </a:r>
          </a:p>
          <a:p>
            <a:pPr marL="452438" lvl="8" algn="just">
              <a:buSzPts val="1100"/>
            </a:pPr>
            <a:endParaRPr lang="es-ES" sz="900" b="0" i="1" u="none" strike="noStrike" cap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714375" lvl="8" algn="just">
              <a:buSzPts val="1100"/>
              <a:buFont typeface="Arial"/>
              <a:buChar char="•"/>
            </a:pPr>
            <a:r>
              <a:rPr lang="es-E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 del odontopediatra en la detección del maltrato infantil: revisión sistemática. </a:t>
            </a:r>
            <a:r>
              <a:rPr lang="en-U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role of the pediatric dentist in the detection of child abuse: systematic review</a:t>
            </a:r>
            <a:r>
              <a:rPr lang="es-E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9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Ioverno</a:t>
            </a:r>
            <a:r>
              <a:rPr lang="es-ES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L.A  et al.</a:t>
            </a:r>
          </a:p>
          <a:p>
            <a:pPr marL="452438" lvl="8" algn="just">
              <a:buSzPts val="1100"/>
            </a:pPr>
            <a:endParaRPr lang="es-ES" sz="9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8" algn="just">
              <a:buSzPts val="1100"/>
              <a:buFont typeface="Arial"/>
              <a:buChar char="•"/>
            </a:pPr>
            <a:r>
              <a:rPr lang="es-E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Aprender anatomía mediante el metaverso de la Universidad. </a:t>
            </a:r>
            <a:r>
              <a:rPr lang="en-U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 anatomy through the University metaverse. </a:t>
            </a:r>
            <a:r>
              <a:rPr lang="en-US" sz="9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Schezzler</a:t>
            </a:r>
            <a:r>
              <a:rPr lang="en-US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R.L </a:t>
            </a:r>
            <a:r>
              <a:rPr lang="es-ES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al.</a:t>
            </a:r>
          </a:p>
          <a:p>
            <a:pPr marL="452438" lvl="8" algn="just">
              <a:buSzPts val="1100"/>
            </a:pPr>
            <a:endParaRPr lang="es-ES" sz="900" i="1" dirty="0">
              <a:solidFill>
                <a:schemeClr val="tx1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8" algn="just">
              <a:buSzPts val="1100"/>
              <a:buFont typeface="Arial"/>
              <a:buChar char="•"/>
            </a:pPr>
            <a:r>
              <a:rPr lang="es-E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Estudio de la penetración de un sellador </a:t>
            </a:r>
            <a:r>
              <a:rPr lang="es-ES" sz="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biocerámico</a:t>
            </a:r>
            <a:r>
              <a:rPr lang="es-E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túbulos dentinarios activado por transportadores.</a:t>
            </a:r>
            <a:r>
              <a:rPr lang="es-E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of the penetration of a bio-ceramic sealer into dentin tubules activated by carriers. </a:t>
            </a:r>
            <a:r>
              <a:rPr lang="en-US" sz="9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Cardú</a:t>
            </a:r>
            <a:r>
              <a:rPr lang="en-US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M.F </a:t>
            </a:r>
            <a:r>
              <a:rPr lang="es-ES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900" i="1" dirty="0">
              <a:solidFill>
                <a:schemeClr val="dk1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8" algn="just" rtl="0">
              <a:lnSpc>
                <a:spcPct val="100000"/>
              </a:lnSpc>
              <a:spcAft>
                <a:spcPts val="0"/>
              </a:spcAft>
              <a:buNone/>
            </a:pPr>
            <a:endParaRPr lang="es-ES" sz="800" b="1" i="0" u="none" strike="noStrike" cap="none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714375" lvl="8" algn="just">
              <a:buSzPts val="1100"/>
              <a:buFont typeface="Arial"/>
              <a:buChar char="•"/>
            </a:pPr>
            <a:r>
              <a:rPr lang="es-E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Visibilizando la discapacidad: Integración docencia-extensión desde la carrera de grado de odontología de la Universidad</a:t>
            </a:r>
            <a:r>
              <a:rPr lang="es-ES" sz="800" b="0" i="1" u="none" strike="noStrike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. </a:t>
            </a:r>
            <a:r>
              <a:rPr lang="en-U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Making disability visible: Integration of teaching and extension          from the dental degree course at university.</a:t>
            </a:r>
            <a:r>
              <a:rPr lang="es-E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9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Scagnet</a:t>
            </a:r>
            <a:r>
              <a:rPr lang="es-ES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G. </a:t>
            </a:r>
            <a:r>
              <a:rPr lang="es-ES" sz="900" b="0" i="1" u="none" strike="noStrike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et al.</a:t>
            </a:r>
          </a:p>
          <a:p>
            <a:pPr marL="452438" lvl="8" algn="just">
              <a:buSzPts val="1100"/>
            </a:pPr>
            <a:endParaRPr lang="es-E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8" algn="just">
              <a:buSzPts val="1100"/>
              <a:buFont typeface="Arial"/>
              <a:buChar char="•"/>
            </a:pPr>
            <a:r>
              <a:rPr lang="es-E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Influencias de las barreras de accesibilidad en pacientes de un centro odontológico universitario.</a:t>
            </a:r>
            <a:r>
              <a:rPr lang="es-E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Influences of accessibility barriers in patients of a university dental center.</a:t>
            </a:r>
            <a:r>
              <a:rPr lang="es-E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9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Zemel</a:t>
            </a:r>
            <a:r>
              <a:rPr lang="es-ES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M. et al.</a:t>
            </a:r>
          </a:p>
          <a:p>
            <a:pPr marL="714375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8" algn="just">
              <a:buSzPts val="1100"/>
              <a:buFont typeface="Arial"/>
              <a:buChar char="•"/>
            </a:pPr>
            <a:r>
              <a:rPr lang="es-E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 de rehabilitación oral del adulto mayor. </a:t>
            </a:r>
            <a:r>
              <a:rPr lang="en-U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Rehabilitation Program for the Elderly.</a:t>
            </a:r>
            <a:r>
              <a:rPr lang="es-ES" sz="9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Sorbera</a:t>
            </a:r>
            <a:r>
              <a:rPr lang="es-ES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J.A. et al.</a:t>
            </a:r>
          </a:p>
          <a:p>
            <a:pPr marL="714375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8" algn="just">
              <a:buSzPts val="1100"/>
              <a:buFont typeface="Arial"/>
              <a:buChar char="•"/>
            </a:pPr>
            <a:r>
              <a:rPr lang="es-E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Impacto en las decisiones terapéuticas odontológicas respecto a osteonecrosis maxilar asociada a medicación (ONMM). </a:t>
            </a:r>
            <a:r>
              <a:rPr lang="es-ES" sz="8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</a:t>
            </a:r>
            <a:r>
              <a:rPr lang="es-E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E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dental </a:t>
            </a:r>
            <a:r>
              <a:rPr lang="es-ES" sz="8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therapeutic</a:t>
            </a:r>
            <a:r>
              <a:rPr lang="es-E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decisions</a:t>
            </a:r>
            <a:r>
              <a:rPr lang="es-E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regarding</a:t>
            </a:r>
            <a:r>
              <a:rPr lang="es-E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medication</a:t>
            </a:r>
            <a:r>
              <a:rPr lang="es-E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related</a:t>
            </a:r>
            <a:r>
              <a:rPr lang="es-E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osteonecrosis </a:t>
            </a:r>
            <a:r>
              <a:rPr lang="es-ES" sz="8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E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jaw</a:t>
            </a:r>
            <a:r>
              <a:rPr lang="es-E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(MRONJ). </a:t>
            </a:r>
            <a:r>
              <a:rPr lang="es-ES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Picardo S.N.et al.</a:t>
            </a:r>
          </a:p>
          <a:p>
            <a:pPr marL="714375" lvl="8" algn="just">
              <a:buSzPts val="1100"/>
              <a:buFont typeface="Arial"/>
              <a:buChar char="•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8" algn="just">
              <a:buSzPts val="1100"/>
              <a:buFont typeface="Arial"/>
              <a:buChar char="•"/>
            </a:pPr>
            <a:endParaRPr lang="es-E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8" algn="just">
              <a:buSzPts val="1100"/>
              <a:buFont typeface="Arial"/>
              <a:buChar char="•"/>
            </a:pPr>
            <a:endParaRPr lang="es-E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8" algn="just">
              <a:buSzPts val="1100"/>
              <a:buFont typeface="Arial"/>
              <a:buChar char="•"/>
            </a:pPr>
            <a:endParaRPr lang="es-E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8" algn="just">
              <a:buSzPts val="1100"/>
              <a:buFont typeface="Arial"/>
              <a:buChar char="•"/>
            </a:pPr>
            <a:endParaRPr lang="es-E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8" algn="just">
              <a:buSzPts val="1100"/>
              <a:buFont typeface="Arial"/>
              <a:buChar char="•"/>
            </a:pPr>
            <a:endParaRPr lang="es-E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8" algn="just">
              <a:buSzPts val="1100"/>
              <a:buFont typeface="Arial"/>
              <a:buChar char="•"/>
            </a:pPr>
            <a:endParaRPr lang="es-E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8" algn="just">
              <a:buSzPts val="1100"/>
              <a:buFont typeface="Arial"/>
              <a:buChar char="•"/>
            </a:pPr>
            <a:endParaRPr lang="es-E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8" algn="just">
              <a:buSzPts val="1100"/>
              <a:buFont typeface="Arial"/>
              <a:buChar char="•"/>
            </a:pPr>
            <a:endParaRPr lang="es-E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8" algn="just">
              <a:buSzPts val="1100"/>
              <a:buFont typeface="Arial"/>
              <a:buChar char="•"/>
            </a:pPr>
            <a:endParaRPr lang="es-E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8" algn="just">
              <a:buSzPts val="1100"/>
              <a:buFont typeface="Arial"/>
              <a:buChar char="•"/>
            </a:pPr>
            <a:endParaRPr lang="es-E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8" algn="just">
              <a:buSzPts val="1100"/>
              <a:buFont typeface="Arial"/>
              <a:buChar char="•"/>
            </a:pPr>
            <a:endParaRPr lang="es-E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8" algn="just">
              <a:buSzPts val="1100"/>
              <a:buFont typeface="Arial"/>
              <a:buChar char="•"/>
            </a:pPr>
            <a:endParaRPr lang="es-E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8" algn="just">
              <a:buSzPts val="1100"/>
              <a:buFont typeface="Arial"/>
              <a:buChar char="•"/>
            </a:pPr>
            <a:endParaRPr lang="es-E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8" algn="just">
              <a:buSzPts val="1100"/>
              <a:buFont typeface="Arial"/>
              <a:buChar char="•"/>
            </a:pPr>
            <a:endParaRPr lang="es-E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8" algn="just">
              <a:buSzPts val="1100"/>
              <a:buFont typeface="Arial"/>
              <a:buChar char="•"/>
            </a:pPr>
            <a:endParaRPr lang="es-E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8" algn="just">
              <a:buSzPts val="1100"/>
              <a:buFont typeface="Arial"/>
              <a:buChar char="•"/>
            </a:pPr>
            <a:endParaRPr lang="es-E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8" algn="just">
              <a:buSzPts val="1100"/>
              <a:buFont typeface="Arial"/>
              <a:buChar char="•"/>
            </a:pPr>
            <a:endParaRPr lang="es-E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8" algn="just">
              <a:buSzPts val="1100"/>
              <a:buFont typeface="Arial"/>
              <a:buChar char="•"/>
            </a:pPr>
            <a:endParaRPr lang="es-E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8" algn="just">
              <a:buSzPts val="1100"/>
              <a:buFont typeface="Arial"/>
              <a:buChar char="•"/>
            </a:pPr>
            <a:r>
              <a:rPr lang="es-E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Promoción de salud bucal en población con discapacidad. </a:t>
            </a:r>
            <a:r>
              <a:rPr lang="en-U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Promotion of oral health in the disabled population. </a:t>
            </a:r>
            <a:r>
              <a:rPr lang="en-US" sz="9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Lagonero</a:t>
            </a:r>
            <a:r>
              <a:rPr lang="en-US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A. C. et al.</a:t>
            </a:r>
            <a:r>
              <a:rPr lang="es-ES" sz="9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marL="714375" lvl="8" algn="just">
              <a:buSzPts val="1100"/>
            </a:pPr>
            <a:r>
              <a:rPr lang="es-ES" sz="8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endParaRPr lang="es-ES" sz="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8" algn="just">
              <a:buSzPts val="1100"/>
              <a:buFont typeface="Arial"/>
              <a:buChar char="•"/>
            </a:pPr>
            <a:r>
              <a:rPr lang="es-E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Autopsia </a:t>
            </a:r>
            <a:r>
              <a:rPr lang="es-ES" sz="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odontolegal</a:t>
            </a:r>
            <a:r>
              <a:rPr lang="es-E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revisión de las limitaciones     técnicas y sus posibles soluciones. </a:t>
            </a:r>
            <a:r>
              <a:rPr lang="en-U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autopsy: review of technical limitations and their possible      solutions.</a:t>
            </a: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Heit</a:t>
            </a:r>
            <a:r>
              <a:rPr lang="en-US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O. et al.</a:t>
            </a:r>
          </a:p>
          <a:p>
            <a:pPr marL="452438" lvl="8" algn="just">
              <a:buSzPts val="1100"/>
            </a:pPr>
            <a:endParaRPr lang="en-U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8" algn="just">
              <a:buSzPts val="1100"/>
              <a:buFont typeface="Arial"/>
              <a:buChar char="•"/>
            </a:pPr>
            <a:r>
              <a:rPr lang="es-E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Propuesta de investigación nacional del nivel de conocimiento docente sobre cáncer oral. </a:t>
            </a:r>
            <a:r>
              <a:rPr lang="en-U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research proposal on the level of knowledge among faculty about oral cancer.</a:t>
            </a: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Romero A. et al.</a:t>
            </a:r>
          </a:p>
          <a:p>
            <a:pPr marL="452438" lvl="8" algn="just">
              <a:buSzPts val="1100"/>
            </a:pPr>
            <a:endParaRPr lang="en-U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8" algn="just">
              <a:buSzPts val="1100"/>
              <a:buFont typeface="Arial"/>
              <a:buChar char="•"/>
            </a:pPr>
            <a:r>
              <a:rPr lang="es-E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Historias que curan: El futuro de la documentación odontológica</a:t>
            </a:r>
            <a:r>
              <a:rPr lang="es-E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Healing Stories: The Future of Dental Documentation. </a:t>
            </a:r>
            <a:r>
              <a:rPr lang="en-US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Pintos P.M et al.</a:t>
            </a:r>
          </a:p>
          <a:p>
            <a:pPr marL="452438" lvl="8" algn="just">
              <a:buSzPts val="1100"/>
            </a:pPr>
            <a:endParaRPr lang="en-U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8" algn="just">
              <a:buSzPts val="1100"/>
              <a:buFont typeface="Arial"/>
              <a:buChar char="•"/>
            </a:pPr>
            <a:r>
              <a:rPr lang="es-E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Aplicación de la IA en la histología educativa</a:t>
            </a:r>
            <a:r>
              <a:rPr lang="es-E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Application of AI in educational histology. </a:t>
            </a:r>
            <a:r>
              <a:rPr lang="en-US" sz="9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Iacoi</a:t>
            </a:r>
            <a:r>
              <a:rPr lang="en-US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M. et al.</a:t>
            </a:r>
          </a:p>
          <a:p>
            <a:pPr marL="714375" lvl="8" algn="just">
              <a:buSzPts val="1100"/>
            </a:pPr>
            <a:endParaRPr lang="en-U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8" algn="just">
              <a:buSzPts val="1100"/>
              <a:buFont typeface="Arial"/>
              <a:buChar char="•"/>
            </a:pPr>
            <a:r>
              <a:rPr lang="es-E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Periodontitis en pacientes con artritis reumatoidea</a:t>
            </a: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Periodontitis in patients with rheumatoid arthritis</a:t>
            </a:r>
            <a:r>
              <a:rPr lang="en-US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9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Felkar</a:t>
            </a:r>
            <a:r>
              <a:rPr lang="en-US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S.A. et al.</a:t>
            </a:r>
          </a:p>
          <a:p>
            <a:pPr marL="714375" lvl="8" algn="just">
              <a:buSzPts val="1100"/>
            </a:pPr>
            <a:endParaRPr lang="en-U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8" algn="just">
              <a:buSzPts val="1100"/>
              <a:buFont typeface="Arial"/>
              <a:buChar char="•"/>
            </a:pPr>
            <a:r>
              <a:rPr lang="es-E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Caracterización clínica bucodental y sociodemográfica de una comunidad vulnerable .</a:t>
            </a:r>
            <a:r>
              <a:rPr lang="es-E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Clinical, oral and sociodemographic characterization of a vulnerable community</a:t>
            </a: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Cerdán Puma  S.L. et al.</a:t>
            </a:r>
          </a:p>
          <a:p>
            <a:pPr marL="714375" lvl="8" algn="just">
              <a:buSzPts val="1100"/>
            </a:pPr>
            <a:endParaRPr lang="en-U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SzPts val="1100"/>
            </a:pPr>
            <a:r>
              <a:rPr lang="es-ES" sz="9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</a:t>
            </a:r>
            <a:r>
              <a:rPr lang="es-ES" sz="10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Caso clínico</a:t>
            </a:r>
          </a:p>
          <a:p>
            <a:pPr marL="714375" lvl="8" algn="just">
              <a:buSzPts val="1100"/>
              <a:buFont typeface="Arial" panose="020B0604020202020204" pitchFamily="34" charset="0"/>
              <a:buChar char="•"/>
            </a:pPr>
            <a:r>
              <a:rPr lang="es-E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Carcinoma escamoso </a:t>
            </a:r>
            <a:r>
              <a:rPr lang="es-ES" sz="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basaloide</a:t>
            </a:r>
            <a:r>
              <a:rPr lang="es-E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cavidad oral. Reporte de un caso. </a:t>
            </a:r>
            <a:r>
              <a:rPr lang="en-U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Basaloid squamous carcinoma of the oral cavity. Case report</a:t>
            </a: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9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Echezarreta</a:t>
            </a:r>
            <a:r>
              <a:rPr lang="en-US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M.B .et al.   </a:t>
            </a:r>
          </a:p>
          <a:p>
            <a:pPr marL="714375" lvl="8" algn="just">
              <a:buSzPts val="1100"/>
            </a:pP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en-US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2925" lvl="8" algn="just">
              <a:buSzPts val="1100"/>
            </a:pPr>
            <a:r>
              <a:rPr lang="en-US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Carta al editor</a:t>
            </a:r>
          </a:p>
          <a:p>
            <a:pPr marL="714375" lvl="8" algn="just">
              <a:buSzPts val="1100"/>
              <a:buFont typeface="Arial"/>
              <a:buChar char="•"/>
            </a:pPr>
            <a:r>
              <a:rPr lang="es-E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Primeras jornadas odontológicas universitarias de la unidad de vinculación académica de odontología del consejo de rectores de universidades privadas de Argentina: un espacio para el encuentro, el intercambio y el enriquecimiento. </a:t>
            </a:r>
            <a:r>
              <a:rPr lang="es-ES" sz="8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es-E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  <a:r>
              <a:rPr lang="es-E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dental </a:t>
            </a:r>
            <a:r>
              <a:rPr lang="es-ES" sz="8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congress</a:t>
            </a:r>
            <a:r>
              <a:rPr lang="es-E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E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unidad de vinculación académica de odontología del consejo de rectores de universidades privadas de Argentina: a </a:t>
            </a:r>
            <a:r>
              <a:rPr lang="es-ES" sz="8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space</a:t>
            </a:r>
            <a:r>
              <a:rPr lang="es-E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E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encounter</a:t>
            </a:r>
            <a:r>
              <a:rPr lang="es-E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8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exchange</a:t>
            </a:r>
            <a:r>
              <a:rPr lang="es-E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" sz="8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enrichment</a:t>
            </a:r>
            <a:r>
              <a:rPr lang="es-ES" sz="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Ulloque M.J.</a:t>
            </a:r>
          </a:p>
          <a:p>
            <a:pPr marL="452438" lvl="8" algn="just">
              <a:buSzPts val="1100"/>
            </a:pPr>
            <a:endParaRPr lang="es-ES" sz="9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n-US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n-US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n-US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n-US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8" indent="-261937" algn="just">
              <a:buSzPts val="1100"/>
              <a:buFont typeface="Arial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8" indent="-261937" algn="just">
              <a:buSzPts val="1100"/>
              <a:buFont typeface="Arial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n-US" sz="1000" i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1000" i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1000" i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8" indent="-261937" algn="just">
              <a:buSzPts val="1100"/>
              <a:buFont typeface="Arial"/>
              <a:buChar char="•"/>
            </a:pPr>
            <a:endParaRPr lang="es-ES" sz="1000" i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8" algn="just">
              <a:buSzPts val="1100"/>
            </a:pPr>
            <a:endParaRPr lang="es-ES" sz="1000" b="0" i="1" u="none" strike="noStrike" cap="none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452438" lvl="8" algn="just">
              <a:spcBef>
                <a:spcPts val="400"/>
              </a:spcBef>
              <a:buSzPts val="1100"/>
            </a:pPr>
            <a:r>
              <a:rPr lang="es-ES" sz="1000" b="1" i="0" u="none" strike="noStrike" cap="none" dirty="0">
                <a:solidFill>
                  <a:schemeClr val="dk1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      </a:t>
            </a:r>
            <a:endParaRPr lang="es-ES" sz="1000" b="0" i="0" u="none" strike="noStrike" cap="none" dirty="0">
              <a:solidFill>
                <a:schemeClr val="dk1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450850" lvl="6" algn="just">
              <a:buSzPts val="1100"/>
            </a:pPr>
            <a:endParaRPr lang="es-ES" sz="1000" i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7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b="0" i="1" u="none" strike="noStrike" cap="none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000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       </a:t>
            </a:r>
            <a:endParaRPr sz="1000" b="0" i="0" u="none" strike="noStrike" cap="non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000" b="1" i="0" u="none" strike="noStrike" cap="none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000" b="0" i="0" u="none" strike="noStrike" cap="none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171450" marR="0" lvl="1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 b="1" i="0" u="none" strike="noStrike" cap="none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0" marR="0" lvl="1" indent="0" algn="l" rtl="0">
              <a:lnSpc>
                <a:spcPct val="3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000" b="0" i="1" u="none" strike="noStrike" cap="none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0" marR="0" lvl="1" indent="0" algn="l" rtl="0">
              <a:lnSpc>
                <a:spcPct val="3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000" b="0" i="1" u="none" strike="noStrike" cap="none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54135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S" sz="1000" b="0" i="1" u="none" strike="noStrike" cap="none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                                                                                                     </a:t>
            </a:r>
            <a:endParaRPr sz="1000" b="0" i="0" u="none" strike="noStrike" cap="none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000" b="0" i="0" u="none" strike="noStrike" cap="none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5093315" y="9161076"/>
            <a:ext cx="1276496" cy="27699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ISSN 2545-8302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0" y="90101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4838700" y="228600"/>
            <a:ext cx="162813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 flipH="1">
            <a:off x="5044439" y="0"/>
            <a:ext cx="176593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1800"/>
            </a:pPr>
            <a:r>
              <a:rPr lang="es-AR" dirty="0">
                <a:solidFill>
                  <a:schemeClr val="tx1"/>
                </a:solidFill>
              </a:rPr>
              <a:t>ISSN 2545-8302</a:t>
            </a:r>
            <a:r>
              <a:rPr lang="es-ES" sz="18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800" b="0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1400" b="0" i="0" u="none" strike="noStrike" cap="none" dirty="0">
              <a:solidFill>
                <a:schemeClr val="bg1"/>
              </a:solidFill>
              <a:sym typeface="Arial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3575539" y="1438616"/>
            <a:ext cx="3282462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just"/>
            <a:r>
              <a:rPr lang="es-ES" sz="1200" b="1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            </a:t>
            </a:r>
            <a:r>
              <a:rPr lang="es-ES" sz="1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Año 2025 Vol. 10 N° 1 Enero-Marzo</a:t>
            </a:r>
          </a:p>
          <a:p>
            <a:pPr algn="just"/>
            <a:r>
              <a:rPr lang="es-ES" sz="1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             Córdoba, Argentina</a:t>
            </a:r>
            <a:r>
              <a:rPr lang="es-ES" sz="1200" b="1" i="0" u="none" strike="noStrike" cap="none" dirty="0">
                <a:solidFill>
                  <a:schemeClr val="bg1"/>
                </a:solidFill>
                <a:highlight>
                  <a:srgbClr val="0000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 </a:t>
            </a:r>
            <a:endParaRPr sz="1200" dirty="0">
              <a:solidFill>
                <a:schemeClr val="bg1"/>
              </a:solidFill>
              <a:highlight>
                <a:srgbClr val="0000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 b="1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                     </a:t>
            </a:r>
            <a:endParaRPr sz="1200" b="0" i="0" u="none" strike="noStrike" cap="none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B085DA32-2586-4605-860B-E898A24F35A4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 rot="-1500000">
            <a:off x="-57910" y="366528"/>
            <a:ext cx="2040540" cy="460693"/>
          </a:xfrm>
          <a:prstGeom prst="rect">
            <a:avLst/>
          </a:prstGeom>
          <a:effectLst>
            <a:outerShdw blurRad="50800" dist="50800" dir="6900000" algn="ctr" rotWithShape="0">
              <a:srgbClr val="000000">
                <a:alpha val="94000"/>
              </a:srgbClr>
            </a:outerShdw>
            <a:softEdge rad="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1918</TotalTime>
  <Words>636</Words>
  <Application>Microsoft Office PowerPoint</Application>
  <PresentationFormat>A4 (210 x 297 mm)</PresentationFormat>
  <Paragraphs>148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Marta Guidotti</cp:lastModifiedBy>
  <cp:revision>93</cp:revision>
  <dcterms:created xsi:type="dcterms:W3CDTF">2017-12-14T23:14:33Z</dcterms:created>
  <dcterms:modified xsi:type="dcterms:W3CDTF">2024-12-17T15:51:28Z</dcterms:modified>
</cp:coreProperties>
</file>